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xlsx" ContentType="application/vnd.openxmlformats-officedocument.spreadsheetml.sheet"/>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6" r:id="rId2"/>
    <p:sldId id="257" r:id="rId3"/>
    <p:sldId id="258" r:id="rId4"/>
    <p:sldId id="259" r:id="rId5"/>
    <p:sldId id="260" r:id="rId6"/>
    <p:sldId id="270" r:id="rId7"/>
    <p:sldId id="268" r:id="rId8"/>
    <p:sldId id="261" r:id="rId9"/>
    <p:sldId id="263" r:id="rId10"/>
    <p:sldId id="267" r:id="rId11"/>
    <p:sldId id="269" r:id="rId12"/>
    <p:sldId id="262" r:id="rId13"/>
    <p:sldId id="264" r:id="rId14"/>
    <p:sldId id="265"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1"/>
    <p:restoredTop sz="94556"/>
  </p:normalViewPr>
  <p:slideViewPr>
    <p:cSldViewPr snapToGrid="0" snapToObjects="1">
      <p:cViewPr varScale="1">
        <p:scale>
          <a:sx n="79" d="100"/>
          <a:sy n="79" d="100"/>
        </p:scale>
        <p:origin x="36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 Id="rId2"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3.emf"/></Relationships>
</file>

<file path=ppt/media/image1.jpeg>
</file>

<file path=ppt/media/image12.png>
</file>

<file path=ppt/media/image14.jpg>
</file>

<file path=ppt/media/image2.jpg>
</file>

<file path=ppt/media/image3.jp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B965D6D-891F-3B42-A59C-8A8D8A49B22C}" type="datetimeFigureOut">
              <a:rPr lang="en-US" smtClean="0"/>
              <a:t>1/18/18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965D6D-891F-3B42-A59C-8A8D8A49B22C}" type="datetimeFigureOut">
              <a:rPr lang="en-US" smtClean="0"/>
              <a:t>1/18/18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965D6D-891F-3B42-A59C-8A8D8A49B22C}" type="datetimeFigureOut">
              <a:rPr lang="en-US" smtClean="0"/>
              <a:t>1/18/18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965D6D-891F-3B42-A59C-8A8D8A49B22C}" type="datetimeFigureOut">
              <a:rPr lang="en-US" smtClean="0"/>
              <a:t>1/18/18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B965D6D-891F-3B42-A59C-8A8D8A49B22C}" type="datetimeFigureOut">
              <a:rPr lang="en-US" smtClean="0"/>
              <a:t>1/18/18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B965D6D-891F-3B42-A59C-8A8D8A49B22C}" type="datetimeFigureOut">
              <a:rPr lang="en-US" smtClean="0"/>
              <a:t>1/18/18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B965D6D-891F-3B42-A59C-8A8D8A49B22C}" type="datetimeFigureOut">
              <a:rPr lang="en-US" smtClean="0"/>
              <a:t>1/18/18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B965D6D-891F-3B42-A59C-8A8D8A49B22C}" type="datetimeFigureOut">
              <a:rPr lang="en-US" smtClean="0"/>
              <a:t>1/18/18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965D6D-891F-3B42-A59C-8A8D8A49B22C}" type="datetimeFigureOut">
              <a:rPr lang="en-US" smtClean="0"/>
              <a:t>1/18/18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965D6D-891F-3B42-A59C-8A8D8A49B22C}" type="datetimeFigureOut">
              <a:rPr lang="en-US" smtClean="0"/>
              <a:t>1/18/18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965D6D-891F-3B42-A59C-8A8D8A49B22C}" type="datetimeFigureOut">
              <a:rPr lang="en-US" smtClean="0"/>
              <a:t>1/18/18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965D6D-891F-3B42-A59C-8A8D8A49B22C}" type="datetimeFigureOut">
              <a:rPr lang="en-US" smtClean="0"/>
              <a:t>1/18/18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3638B1-C12D-B54D-B696-E2D4CCE879CF}" type="slidenum">
              <a:rPr lang="en-US" smtClean="0"/>
              <a:t>‹#›</a:t>
            </a:fld>
            <a:endParaRPr lang="en-US"/>
          </a:p>
        </p:txBody>
      </p:sp>
    </p:spTree>
    <p:extLst>
      <p:ext uri="{BB962C8B-B14F-4D97-AF65-F5344CB8AC3E}">
        <p14:creationId xmlns:p14="http://schemas.microsoft.com/office/powerpoint/2010/main" val="188751077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6.bin"/><Relationship Id="rId4" Type="http://schemas.openxmlformats.org/officeDocument/2006/relationships/package" Target="../embeddings/Microsoft_Excel_Worksheet6.xlsx"/><Relationship Id="rId5" Type="http://schemas.openxmlformats.org/officeDocument/2006/relationships/image" Target="../media/image11.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7.bin"/><Relationship Id="rId4" Type="http://schemas.openxmlformats.org/officeDocument/2006/relationships/package" Target="../embeddings/Microsoft_Excel_Worksheet7.xlsx"/><Relationship Id="rId5" Type="http://schemas.openxmlformats.org/officeDocument/2006/relationships/image" Target="../media/image13.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n.climate-data.org/" TargetMode="External"/><Relationship Id="rId3" Type="http://schemas.openxmlformats.org/officeDocument/2006/relationships/hyperlink" Target="https://www.partners.uber.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oleObject" Target="../embeddings/oleObject1.bin"/><Relationship Id="rId5" Type="http://schemas.openxmlformats.org/officeDocument/2006/relationships/package" Target="../embeddings/Microsoft_Excel_Worksheet1.xlsx"/><Relationship Id="rId6"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bin"/><Relationship Id="rId4" Type="http://schemas.openxmlformats.org/officeDocument/2006/relationships/package" Target="../embeddings/Microsoft_Excel_Worksheet2.xlsx"/><Relationship Id="rId5" Type="http://schemas.openxmlformats.org/officeDocument/2006/relationships/image" Target="../media/image7.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3.bin"/><Relationship Id="rId4" Type="http://schemas.openxmlformats.org/officeDocument/2006/relationships/package" Target="../embeddings/Microsoft_Excel_Worksheet3.xlsx"/><Relationship Id="rId5" Type="http://schemas.openxmlformats.org/officeDocument/2006/relationships/image" Target="../media/image8.emf"/><Relationship Id="rId6" Type="http://schemas.openxmlformats.org/officeDocument/2006/relationships/oleObject" Target="../embeddings/oleObject4.bin"/><Relationship Id="rId7" Type="http://schemas.openxmlformats.org/officeDocument/2006/relationships/package" Target="../embeddings/Microsoft_Excel_Worksheet4.xlsx"/><Relationship Id="rId8" Type="http://schemas.openxmlformats.org/officeDocument/2006/relationships/image" Target="../media/image9.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5.bin"/><Relationship Id="rId4" Type="http://schemas.openxmlformats.org/officeDocument/2006/relationships/package" Target="../embeddings/Microsoft_Excel_Worksheet5.xlsx"/><Relationship Id="rId5" Type="http://schemas.openxmlformats.org/officeDocument/2006/relationships/image" Target="../media/image10.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412999"/>
            <a:ext cx="9144000" cy="1096963"/>
          </a:xfrm>
        </p:spPr>
        <p:txBody>
          <a:bodyPr>
            <a:normAutofit/>
          </a:bodyPr>
          <a:lstStyle/>
          <a:p>
            <a:r>
              <a:rPr lang="en-US" sz="5000" dirty="0" smtClean="0">
                <a:solidFill>
                  <a:schemeClr val="accent5">
                    <a:lumMod val="75000"/>
                  </a:schemeClr>
                </a:solidFill>
                <a:latin typeface="Avenir Book" charset="0"/>
                <a:ea typeface="Avenir Book" charset="0"/>
                <a:cs typeface="Avenir Book" charset="0"/>
              </a:rPr>
              <a:t>Uber Data Analysis Project</a:t>
            </a:r>
            <a:endParaRPr lang="en-US" sz="5000" dirty="0">
              <a:solidFill>
                <a:schemeClr val="accent5">
                  <a:lumMod val="75000"/>
                </a:schemeClr>
              </a:solidFill>
              <a:latin typeface="Avenir Book" charset="0"/>
              <a:ea typeface="Avenir Book" charset="0"/>
              <a:cs typeface="Avenir Book" charset="0"/>
            </a:endParaRPr>
          </a:p>
        </p:txBody>
      </p:sp>
      <p:sp>
        <p:nvSpPr>
          <p:cNvPr id="3" name="Subtitle 2"/>
          <p:cNvSpPr>
            <a:spLocks noGrp="1"/>
          </p:cNvSpPr>
          <p:nvPr>
            <p:ph type="subTitle" idx="1"/>
          </p:nvPr>
        </p:nvSpPr>
        <p:spPr/>
        <p:txBody>
          <a:bodyPr>
            <a:normAutofit/>
          </a:bodyPr>
          <a:lstStyle/>
          <a:p>
            <a:r>
              <a:rPr lang="en-US" sz="3500" dirty="0" smtClean="0">
                <a:solidFill>
                  <a:schemeClr val="accent5">
                    <a:lumMod val="75000"/>
                  </a:schemeClr>
                </a:solidFill>
                <a:latin typeface="Avenir Book" charset="0"/>
                <a:ea typeface="Avenir Book" charset="0"/>
                <a:cs typeface="Avenir Book" charset="0"/>
              </a:rPr>
              <a:t>By </a:t>
            </a:r>
          </a:p>
          <a:p>
            <a:r>
              <a:rPr lang="en-US" sz="3500" dirty="0" smtClean="0">
                <a:solidFill>
                  <a:schemeClr val="accent5">
                    <a:lumMod val="75000"/>
                  </a:schemeClr>
                </a:solidFill>
                <a:latin typeface="Avenir Book" charset="0"/>
                <a:ea typeface="Avenir Book" charset="0"/>
                <a:cs typeface="Avenir Book" charset="0"/>
              </a:rPr>
              <a:t>Juan Moctezuma</a:t>
            </a:r>
            <a:endParaRPr lang="en-US" sz="3500" dirty="0">
              <a:solidFill>
                <a:schemeClr val="accent5">
                  <a:lumMod val="75000"/>
                </a:schemeClr>
              </a:solidFill>
              <a:latin typeface="Avenir Book" charset="0"/>
              <a:ea typeface="Avenir Book" charset="0"/>
              <a:cs typeface="Avenir Book" charset="0"/>
            </a:endParaRPr>
          </a:p>
        </p:txBody>
      </p:sp>
    </p:spTree>
    <p:extLst>
      <p:ext uri="{BB962C8B-B14F-4D97-AF65-F5344CB8AC3E}">
        <p14:creationId xmlns:p14="http://schemas.microsoft.com/office/powerpoint/2010/main" val="1408363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a:solidFill>
                  <a:schemeClr val="accent5">
                    <a:lumMod val="75000"/>
                  </a:schemeClr>
                </a:solidFill>
                <a:latin typeface="Avenir Book" charset="0"/>
                <a:ea typeface="Avenir Book" charset="0"/>
                <a:cs typeface="Avenir Book" charset="0"/>
              </a:rPr>
              <a:t>What else can we observe</a:t>
            </a:r>
            <a:r>
              <a:rPr lang="en-US" sz="4000" dirty="0" smtClean="0">
                <a:solidFill>
                  <a:schemeClr val="accent5">
                    <a:lumMod val="75000"/>
                  </a:schemeClr>
                </a:solidFill>
                <a:latin typeface="Avenir Book" charset="0"/>
                <a:ea typeface="Avenir Book" charset="0"/>
                <a:cs typeface="Avenir Book" charset="0"/>
              </a:rPr>
              <a:t>? (Continued)</a:t>
            </a:r>
            <a:endParaRPr lang="en-US" sz="4000" dirty="0"/>
          </a:p>
        </p:txBody>
      </p:sp>
      <p:sp>
        <p:nvSpPr>
          <p:cNvPr id="3" name="Content Placeholder 2"/>
          <p:cNvSpPr>
            <a:spLocks noGrp="1"/>
          </p:cNvSpPr>
          <p:nvPr>
            <p:ph idx="1"/>
          </p:nvPr>
        </p:nvSpPr>
        <p:spPr>
          <a:xfrm>
            <a:off x="838200" y="1194934"/>
            <a:ext cx="10515600" cy="4351338"/>
          </a:xfrm>
        </p:spPr>
        <p:txBody>
          <a:bodyPr/>
          <a:lstStyle/>
          <a:p>
            <a:r>
              <a:rPr lang="en-US" sz="2400" dirty="0">
                <a:solidFill>
                  <a:schemeClr val="accent5">
                    <a:lumMod val="75000"/>
                  </a:schemeClr>
                </a:solidFill>
                <a:latin typeface="Avenir Book" charset="0"/>
                <a:ea typeface="Avenir Book" charset="0"/>
                <a:cs typeface="Avenir Book" charset="0"/>
              </a:rPr>
              <a:t>There were much more rides with a single passenger than rides with 2 to 4 </a:t>
            </a:r>
            <a:r>
              <a:rPr lang="en-US" sz="2400" dirty="0" smtClean="0">
                <a:solidFill>
                  <a:schemeClr val="accent5">
                    <a:lumMod val="75000"/>
                  </a:schemeClr>
                </a:solidFill>
                <a:latin typeface="Avenir Book" charset="0"/>
                <a:ea typeface="Avenir Book" charset="0"/>
                <a:cs typeface="Avenir Book" charset="0"/>
              </a:rPr>
              <a:t>people. The </a:t>
            </a:r>
            <a:r>
              <a:rPr lang="en-US" sz="2400" dirty="0">
                <a:solidFill>
                  <a:schemeClr val="accent5">
                    <a:lumMod val="75000"/>
                  </a:schemeClr>
                </a:solidFill>
                <a:latin typeface="Avenir Book" charset="0"/>
                <a:ea typeface="Avenir Book" charset="0"/>
                <a:cs typeface="Avenir Book" charset="0"/>
              </a:rPr>
              <a:t>asterisk represents repeated passengers. Which means that were only 18 rides with individuals that had been aboard my vehicle more than one time. </a:t>
            </a:r>
          </a:p>
          <a:p>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2106822523"/>
              </p:ext>
            </p:extLst>
          </p:nvPr>
        </p:nvGraphicFramePr>
        <p:xfrm>
          <a:off x="2842986" y="2836863"/>
          <a:ext cx="5631543" cy="3668356"/>
        </p:xfrm>
        <a:graphic>
          <a:graphicData uri="http://schemas.openxmlformats.org/presentationml/2006/ole">
            <mc:AlternateContent xmlns:mc="http://schemas.openxmlformats.org/markup-compatibility/2006">
              <mc:Choice xmlns:v="urn:schemas-microsoft-com:vml" Requires="v">
                <p:oleObj spid="_x0000_s6160" name="Worksheet" r:id="rId4" imgW="6375400" imgH="4152900" progId="Excel.Sheet.12">
                  <p:embed/>
                </p:oleObj>
              </mc:Choice>
              <mc:Fallback>
                <p:oleObj name="Worksheet" r:id="rId4" imgW="6375400" imgH="4152900" progId="Excel.Sheet.12">
                  <p:embed/>
                  <p:pic>
                    <p:nvPicPr>
                      <p:cNvPr id="0" name=""/>
                      <p:cNvPicPr/>
                      <p:nvPr/>
                    </p:nvPicPr>
                    <p:blipFill>
                      <a:blip r:embed="rId5"/>
                      <a:stretch>
                        <a:fillRect/>
                      </a:stretch>
                    </p:blipFill>
                    <p:spPr>
                      <a:xfrm>
                        <a:off x="2842986" y="2836863"/>
                        <a:ext cx="5631543" cy="3668356"/>
                      </a:xfrm>
                      <a:prstGeom prst="rect">
                        <a:avLst/>
                      </a:prstGeom>
                    </p:spPr>
                  </p:pic>
                </p:oleObj>
              </mc:Fallback>
            </mc:AlternateContent>
          </a:graphicData>
        </a:graphic>
      </p:graphicFrame>
    </p:spTree>
    <p:extLst>
      <p:ext uri="{BB962C8B-B14F-4D97-AF65-F5344CB8AC3E}">
        <p14:creationId xmlns:p14="http://schemas.microsoft.com/office/powerpoint/2010/main" val="1045193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a:solidFill>
                  <a:schemeClr val="accent5">
                    <a:lumMod val="75000"/>
                  </a:schemeClr>
                </a:solidFill>
                <a:latin typeface="Avenir Book" charset="0"/>
                <a:ea typeface="Avenir Book" charset="0"/>
                <a:cs typeface="Avenir Book" charset="0"/>
              </a:rPr>
              <a:t>What else can we observe? (Continued)</a:t>
            </a:r>
            <a:endParaRPr lang="en-US" sz="4000" dirty="0"/>
          </a:p>
        </p:txBody>
      </p:sp>
      <p:sp>
        <p:nvSpPr>
          <p:cNvPr id="3" name="Content Placeholder 2"/>
          <p:cNvSpPr>
            <a:spLocks noGrp="1"/>
          </p:cNvSpPr>
          <p:nvPr>
            <p:ph idx="1"/>
          </p:nvPr>
        </p:nvSpPr>
        <p:spPr>
          <a:xfrm>
            <a:off x="838200" y="1129620"/>
            <a:ext cx="10515600" cy="4351338"/>
          </a:xfrm>
        </p:spPr>
        <p:txBody>
          <a:bodyPr>
            <a:normAutofit/>
          </a:bodyPr>
          <a:lstStyle/>
          <a:p>
            <a:r>
              <a:rPr lang="en-US" sz="2000" dirty="0" smtClean="0">
                <a:solidFill>
                  <a:schemeClr val="accent5">
                    <a:lumMod val="75000"/>
                  </a:schemeClr>
                </a:solidFill>
                <a:latin typeface="Avenir Book" charset="0"/>
                <a:ea typeface="Avenir Book" charset="0"/>
                <a:cs typeface="Avenir Book" charset="0"/>
              </a:rPr>
              <a:t>The orange sections represent the visited cities and districts from San Diego County.</a:t>
            </a:r>
          </a:p>
          <a:p>
            <a:r>
              <a:rPr lang="en-US" sz="2000" dirty="0" smtClean="0">
                <a:solidFill>
                  <a:schemeClr val="accent5">
                    <a:lumMod val="75000"/>
                  </a:schemeClr>
                </a:solidFill>
                <a:latin typeface="Avenir Book" charset="0"/>
                <a:ea typeface="Avenir Book" charset="0"/>
                <a:cs typeface="Avenir Book" charset="0"/>
              </a:rPr>
              <a:t>The “1 unknown” on the bottom right corner represents a district in Tijuana, Mexico.</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3571" y="1984434"/>
            <a:ext cx="8008258" cy="4617527"/>
          </a:xfrm>
          <a:prstGeom prst="rect">
            <a:avLst/>
          </a:prstGeom>
        </p:spPr>
      </p:pic>
    </p:spTree>
    <p:extLst>
      <p:ext uri="{BB962C8B-B14F-4D97-AF65-F5344CB8AC3E}">
        <p14:creationId xmlns:p14="http://schemas.microsoft.com/office/powerpoint/2010/main" val="1288965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One last observation!</a:t>
            </a:r>
            <a:r>
              <a:rPr lang="en-US" dirty="0" smtClean="0"/>
              <a:t/>
            </a:r>
            <a:br>
              <a:rPr lang="en-US" dirty="0" smtClean="0"/>
            </a:br>
            <a:endParaRPr lang="en-US" dirty="0"/>
          </a:p>
        </p:txBody>
      </p:sp>
      <p:sp>
        <p:nvSpPr>
          <p:cNvPr id="3" name="Content Placeholder 2"/>
          <p:cNvSpPr>
            <a:spLocks noGrp="1"/>
          </p:cNvSpPr>
          <p:nvPr>
            <p:ph idx="1"/>
          </p:nvPr>
        </p:nvSpPr>
        <p:spPr>
          <a:xfrm>
            <a:off x="838200" y="845363"/>
            <a:ext cx="11353800" cy="4351338"/>
          </a:xfrm>
        </p:spPr>
        <p:txBody>
          <a:bodyPr/>
          <a:lstStyle/>
          <a:p>
            <a:r>
              <a:rPr lang="en-US" sz="2400" dirty="0" smtClean="0">
                <a:solidFill>
                  <a:schemeClr val="accent5">
                    <a:lumMod val="75000"/>
                  </a:schemeClr>
                </a:solidFill>
                <a:latin typeface="Avenir Book" charset="0"/>
                <a:ea typeface="Avenir Book" charset="0"/>
                <a:cs typeface="Avenir Book" charset="0"/>
              </a:rPr>
              <a:t>The most popular drop-off addresses were located in Downtown San Diego!</a:t>
            </a:r>
          </a:p>
          <a:p>
            <a:r>
              <a:rPr lang="en-US" sz="2400" dirty="0">
                <a:solidFill>
                  <a:schemeClr val="accent5">
                    <a:lumMod val="75000"/>
                  </a:schemeClr>
                </a:solidFill>
                <a:latin typeface="Avenir Book" charset="0"/>
                <a:ea typeface="Avenir Book" charset="0"/>
                <a:cs typeface="Avenir Book" charset="0"/>
              </a:rPr>
              <a:t>The percentages on the </a:t>
            </a:r>
            <a:r>
              <a:rPr lang="en-US" sz="2400" dirty="0" smtClean="0">
                <a:solidFill>
                  <a:schemeClr val="accent5">
                    <a:lumMod val="75000"/>
                  </a:schemeClr>
                </a:solidFill>
                <a:latin typeface="Avenir Book" charset="0"/>
                <a:ea typeface="Avenir Book" charset="0"/>
                <a:cs typeface="Avenir Book" charset="0"/>
              </a:rPr>
              <a:t>table below </a:t>
            </a:r>
            <a:r>
              <a:rPr lang="en-US" sz="2400" dirty="0">
                <a:solidFill>
                  <a:schemeClr val="accent5">
                    <a:lumMod val="75000"/>
                  </a:schemeClr>
                </a:solidFill>
                <a:latin typeface="Avenir Book" charset="0"/>
                <a:ea typeface="Avenir Book" charset="0"/>
                <a:cs typeface="Avenir Book" charset="0"/>
              </a:rPr>
              <a:t>are NOT the total percentages representing the entire dataset's drop-off locations. The percentages correspond to the total number of rides that involved the top 9 areas ONLY</a:t>
            </a:r>
            <a:r>
              <a:rPr lang="en-US" sz="2400" dirty="0" smtClean="0">
                <a:solidFill>
                  <a:schemeClr val="accent5">
                    <a:lumMod val="75000"/>
                  </a:schemeClr>
                </a:solidFill>
                <a:latin typeface="Avenir Book" charset="0"/>
                <a:ea typeface="Avenir Book" charset="0"/>
                <a:cs typeface="Avenir Book" charset="0"/>
              </a:rPr>
              <a:t>.</a:t>
            </a:r>
          </a:p>
          <a:p>
            <a:r>
              <a:rPr lang="en-US" sz="2400" dirty="0" smtClean="0">
                <a:solidFill>
                  <a:schemeClr val="accent5">
                    <a:lumMod val="75000"/>
                  </a:schemeClr>
                </a:solidFill>
                <a:latin typeface="Avenir Book" charset="0"/>
                <a:ea typeface="Avenir Book" charset="0"/>
                <a:cs typeface="Avenir Book" charset="0"/>
              </a:rPr>
              <a:t>Unfortunately listing all neighborhoods or nearby cities wouldn’t fit the pie chart.</a:t>
            </a:r>
            <a:endParaRPr lang="en-US" sz="2400" dirty="0">
              <a:solidFill>
                <a:schemeClr val="accent5">
                  <a:lumMod val="75000"/>
                </a:schemeClr>
              </a:solidFill>
              <a:latin typeface="Avenir Book" charset="0"/>
              <a:ea typeface="Avenir Book" charset="0"/>
              <a:cs typeface="Avenir Book" charset="0"/>
            </a:endParaRPr>
          </a:p>
          <a:p>
            <a:endParaRPr lang="en-US" dirty="0" smtClean="0"/>
          </a:p>
        </p:txBody>
      </p:sp>
      <p:graphicFrame>
        <p:nvGraphicFramePr>
          <p:cNvPr id="4" name="Object 3"/>
          <p:cNvGraphicFramePr>
            <a:graphicFrameLocks noChangeAspect="1"/>
          </p:cNvGraphicFramePr>
          <p:nvPr>
            <p:extLst>
              <p:ext uri="{D42A27DB-BD31-4B8C-83A1-F6EECF244321}">
                <p14:modId xmlns:p14="http://schemas.microsoft.com/office/powerpoint/2010/main" val="617326661"/>
              </p:ext>
            </p:extLst>
          </p:nvPr>
        </p:nvGraphicFramePr>
        <p:xfrm>
          <a:off x="2873828" y="3021032"/>
          <a:ext cx="5519058" cy="3595084"/>
        </p:xfrm>
        <a:graphic>
          <a:graphicData uri="http://schemas.openxmlformats.org/presentationml/2006/ole">
            <mc:AlternateContent xmlns:mc="http://schemas.openxmlformats.org/markup-compatibility/2006">
              <mc:Choice xmlns:v="urn:schemas-microsoft-com:vml" Requires="v">
                <p:oleObj spid="_x0000_s4126" name="Worksheet" r:id="rId4" imgW="6375400" imgH="4152900" progId="Excel.Sheet.12">
                  <p:embed/>
                </p:oleObj>
              </mc:Choice>
              <mc:Fallback>
                <p:oleObj name="Worksheet" r:id="rId4" imgW="6375400" imgH="4152900" progId="Excel.Sheet.12">
                  <p:embed/>
                  <p:pic>
                    <p:nvPicPr>
                      <p:cNvPr id="0" name=""/>
                      <p:cNvPicPr/>
                      <p:nvPr/>
                    </p:nvPicPr>
                    <p:blipFill>
                      <a:blip r:embed="rId5"/>
                      <a:stretch>
                        <a:fillRect/>
                      </a:stretch>
                    </p:blipFill>
                    <p:spPr>
                      <a:xfrm>
                        <a:off x="2873828" y="3021032"/>
                        <a:ext cx="5519058" cy="3595084"/>
                      </a:xfrm>
                      <a:prstGeom prst="rect">
                        <a:avLst/>
                      </a:prstGeom>
                    </p:spPr>
                  </p:pic>
                </p:oleObj>
              </mc:Fallback>
            </mc:AlternateContent>
          </a:graphicData>
        </a:graphic>
      </p:graphicFrame>
    </p:spTree>
    <p:extLst>
      <p:ext uri="{BB962C8B-B14F-4D97-AF65-F5344CB8AC3E}">
        <p14:creationId xmlns:p14="http://schemas.microsoft.com/office/powerpoint/2010/main" val="231194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fontScale="90000"/>
          </a:bodyPr>
          <a:lstStyle/>
          <a:p>
            <a:r>
              <a:rPr lang="en-US" dirty="0">
                <a:solidFill>
                  <a:schemeClr val="accent5">
                    <a:lumMod val="75000"/>
                  </a:schemeClr>
                </a:solidFill>
                <a:latin typeface="Avenir Book" charset="0"/>
                <a:ea typeface="Avenir Book" charset="0"/>
                <a:cs typeface="Avenir Book" charset="0"/>
              </a:rPr>
              <a:t>How can we use this in a </a:t>
            </a:r>
            <a:r>
              <a:rPr lang="en-US" dirty="0" smtClean="0">
                <a:solidFill>
                  <a:schemeClr val="accent5">
                    <a:lumMod val="75000"/>
                  </a:schemeClr>
                </a:solidFill>
                <a:latin typeface="Avenir Book" charset="0"/>
                <a:ea typeface="Avenir Book" charset="0"/>
                <a:cs typeface="Avenir Book" charset="0"/>
              </a:rPr>
              <a:t>real world </a:t>
            </a:r>
            <a:r>
              <a:rPr lang="en-US" dirty="0">
                <a:solidFill>
                  <a:schemeClr val="accent5">
                    <a:lumMod val="75000"/>
                  </a:schemeClr>
                </a:solidFill>
                <a:latin typeface="Avenir Book" charset="0"/>
                <a:ea typeface="Avenir Book" charset="0"/>
                <a:cs typeface="Avenir Book" charset="0"/>
              </a:rPr>
              <a:t>application? Why should we care?</a:t>
            </a:r>
            <a:r>
              <a:rPr lang="en-US" dirty="0"/>
              <a:t/>
            </a:r>
            <a:br>
              <a:rPr lang="en-US" dirty="0"/>
            </a:br>
            <a:endParaRPr lang="en-US" dirty="0"/>
          </a:p>
        </p:txBody>
      </p:sp>
      <p:sp>
        <p:nvSpPr>
          <p:cNvPr id="3" name="Content Placeholder 2"/>
          <p:cNvSpPr>
            <a:spLocks noGrp="1"/>
          </p:cNvSpPr>
          <p:nvPr>
            <p:ph idx="1"/>
          </p:nvPr>
        </p:nvSpPr>
        <p:spPr>
          <a:xfrm>
            <a:off x="838200" y="1870303"/>
            <a:ext cx="10515600" cy="2893332"/>
          </a:xfrm>
        </p:spPr>
        <p:txBody>
          <a:bodyPr>
            <a:normAutofit lnSpcReduction="10000"/>
          </a:bodyPr>
          <a:lstStyle/>
          <a:p>
            <a:r>
              <a:rPr lang="en-US" sz="2500" dirty="0" smtClean="0">
                <a:solidFill>
                  <a:schemeClr val="accent5">
                    <a:lumMod val="75000"/>
                  </a:schemeClr>
                </a:solidFill>
                <a:latin typeface="Avenir Book" charset="0"/>
                <a:ea typeface="Avenir Book" charset="0"/>
                <a:cs typeface="Avenir Book" charset="0"/>
              </a:rPr>
              <a:t>The passenger information table could be set as an example of data analysis being applied in order to encourage further studies or research that seeks a deeper understanding of what ideal weather conditions for human beings are. </a:t>
            </a:r>
          </a:p>
          <a:p>
            <a:r>
              <a:rPr lang="en-US" sz="2500" dirty="0" smtClean="0">
                <a:solidFill>
                  <a:schemeClr val="accent5">
                    <a:lumMod val="75000"/>
                  </a:schemeClr>
                </a:solidFill>
                <a:latin typeface="Avenir Book" charset="0"/>
                <a:ea typeface="Avenir Book" charset="0"/>
                <a:cs typeface="Avenir Book" charset="0"/>
              </a:rPr>
              <a:t>The top list of cities contained in the Excel’s workbook could become targets for an advertising campaign that promotes San Diego’s tourism, specially during both peak summer and winter season. Perhaps, San Diego could be portrayed as an ideal site for a weekend getaway!</a:t>
            </a:r>
            <a:endParaRPr lang="en-US" sz="2500" dirty="0">
              <a:solidFill>
                <a:schemeClr val="accent5">
                  <a:lumMod val="75000"/>
                </a:schemeClr>
              </a:solidFill>
              <a:latin typeface="Avenir Book" charset="0"/>
              <a:ea typeface="Avenir Book" charset="0"/>
              <a:cs typeface="Avenir Book" charset="0"/>
            </a:endParaRPr>
          </a:p>
        </p:txBody>
      </p:sp>
    </p:spTree>
    <p:extLst>
      <p:ext uri="{BB962C8B-B14F-4D97-AF65-F5344CB8AC3E}">
        <p14:creationId xmlns:p14="http://schemas.microsoft.com/office/powerpoint/2010/main" val="17829586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5000" dirty="0" smtClean="0">
                <a:solidFill>
                  <a:schemeClr val="accent5">
                    <a:lumMod val="75000"/>
                  </a:schemeClr>
                </a:solidFill>
                <a:latin typeface="Avenir Book" charset="0"/>
                <a:ea typeface="Avenir Book" charset="0"/>
                <a:cs typeface="Avenir Book" charset="0"/>
              </a:rPr>
              <a:t>THANKS FOR WATCHING!</a:t>
            </a:r>
            <a:endParaRPr lang="en-US" sz="5000" dirty="0">
              <a:solidFill>
                <a:schemeClr val="accent5">
                  <a:lumMod val="75000"/>
                </a:schemeClr>
              </a:solidFill>
              <a:latin typeface="Avenir Book" charset="0"/>
              <a:ea typeface="Avenir Book" charset="0"/>
              <a:cs typeface="Avenir Book"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Tree>
    <p:extLst>
      <p:ext uri="{BB962C8B-B14F-4D97-AF65-F5344CB8AC3E}">
        <p14:creationId xmlns:p14="http://schemas.microsoft.com/office/powerpoint/2010/main" val="2258902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References</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p:txBody>
          <a:bodyPr/>
          <a:lstStyle/>
          <a:p>
            <a:r>
              <a:rPr lang="en-US" sz="2500" dirty="0">
                <a:solidFill>
                  <a:schemeClr val="accent5">
                    <a:lumMod val="75000"/>
                  </a:schemeClr>
                </a:solidFill>
                <a:latin typeface="Avenir Book" charset="0"/>
                <a:ea typeface="Avenir Book" charset="0"/>
                <a:cs typeface="Avenir Book" charset="0"/>
              </a:rPr>
              <a:t>Climate-</a:t>
            </a:r>
            <a:r>
              <a:rPr lang="en-US" sz="2500" dirty="0" err="1">
                <a:solidFill>
                  <a:schemeClr val="accent5">
                    <a:lumMod val="75000"/>
                  </a:schemeClr>
                </a:solidFill>
                <a:latin typeface="Avenir Book" charset="0"/>
                <a:ea typeface="Avenir Book" charset="0"/>
                <a:cs typeface="Avenir Book" charset="0"/>
              </a:rPr>
              <a:t>Data.org</a:t>
            </a:r>
            <a:r>
              <a:rPr lang="en-US" sz="2500" dirty="0">
                <a:solidFill>
                  <a:schemeClr val="accent5">
                    <a:lumMod val="75000"/>
                  </a:schemeClr>
                </a:solidFill>
                <a:latin typeface="Avenir Book" charset="0"/>
                <a:ea typeface="Avenir Book" charset="0"/>
                <a:cs typeface="Avenir Book" charset="0"/>
              </a:rPr>
              <a:t>. (2017). Retrieved from </a:t>
            </a:r>
            <a:r>
              <a:rPr lang="en-US" sz="2500" dirty="0">
                <a:solidFill>
                  <a:schemeClr val="accent5">
                    <a:lumMod val="75000"/>
                  </a:schemeClr>
                </a:solidFill>
                <a:latin typeface="Avenir Book" charset="0"/>
                <a:ea typeface="Avenir Book" charset="0"/>
                <a:cs typeface="Avenir Book" charset="0"/>
                <a:hlinkClick r:id="rId2"/>
              </a:rPr>
              <a:t>https://en.climate-data.org</a:t>
            </a:r>
            <a:r>
              <a:rPr lang="en-US" sz="2500" dirty="0">
                <a:solidFill>
                  <a:schemeClr val="accent5">
                    <a:lumMod val="75000"/>
                  </a:schemeClr>
                </a:solidFill>
                <a:latin typeface="Avenir Book" charset="0"/>
                <a:ea typeface="Avenir Book" charset="0"/>
                <a:cs typeface="Avenir Book" charset="0"/>
              </a:rPr>
              <a:t>.</a:t>
            </a:r>
          </a:p>
          <a:p>
            <a:r>
              <a:rPr lang="en-US" sz="2500" dirty="0" err="1">
                <a:solidFill>
                  <a:schemeClr val="accent5">
                    <a:lumMod val="75000"/>
                  </a:schemeClr>
                </a:solidFill>
                <a:latin typeface="Avenir Book" charset="0"/>
                <a:ea typeface="Avenir Book" charset="0"/>
                <a:cs typeface="Avenir Book" charset="0"/>
              </a:rPr>
              <a:t>Rubel</a:t>
            </a:r>
            <a:r>
              <a:rPr lang="en-US" sz="2500" dirty="0">
                <a:solidFill>
                  <a:schemeClr val="accent5">
                    <a:lumMod val="75000"/>
                  </a:schemeClr>
                </a:solidFill>
                <a:latin typeface="Avenir Book" charset="0"/>
                <a:ea typeface="Avenir Book" charset="0"/>
                <a:cs typeface="Avenir Book" charset="0"/>
              </a:rPr>
              <a:t>, F. (2017). </a:t>
            </a:r>
            <a:r>
              <a:rPr lang="en-US" sz="2500" i="1" dirty="0">
                <a:solidFill>
                  <a:schemeClr val="accent5">
                    <a:lumMod val="75000"/>
                  </a:schemeClr>
                </a:solidFill>
                <a:latin typeface="Avenir Book" charset="0"/>
                <a:ea typeface="Avenir Book" charset="0"/>
                <a:cs typeface="Avenir Book" charset="0"/>
              </a:rPr>
              <a:t>World Maps of </a:t>
            </a:r>
            <a:r>
              <a:rPr lang="en-US" sz="2500" i="1" dirty="0" err="1">
                <a:solidFill>
                  <a:schemeClr val="accent5">
                    <a:lumMod val="75000"/>
                  </a:schemeClr>
                </a:solidFill>
                <a:latin typeface="Avenir Book" charset="0"/>
                <a:ea typeface="Avenir Book" charset="0"/>
                <a:cs typeface="Avenir Book" charset="0"/>
              </a:rPr>
              <a:t>Köppen</a:t>
            </a:r>
            <a:r>
              <a:rPr lang="en-US" sz="2500" i="1" dirty="0">
                <a:solidFill>
                  <a:schemeClr val="accent5">
                    <a:lumMod val="75000"/>
                  </a:schemeClr>
                </a:solidFill>
                <a:latin typeface="Avenir Book" charset="0"/>
                <a:ea typeface="Avenir Book" charset="0"/>
                <a:cs typeface="Avenir Book" charset="0"/>
              </a:rPr>
              <a:t>-Geiger climate Classification</a:t>
            </a:r>
            <a:r>
              <a:rPr lang="en-US" sz="2500" dirty="0">
                <a:solidFill>
                  <a:schemeClr val="accent5">
                    <a:lumMod val="75000"/>
                  </a:schemeClr>
                </a:solidFill>
                <a:latin typeface="Avenir Book" charset="0"/>
                <a:ea typeface="Avenir Book" charset="0"/>
                <a:cs typeface="Avenir Book" charset="0"/>
              </a:rPr>
              <a:t>. Retrieved </a:t>
            </a:r>
            <a:r>
              <a:rPr lang="en-US" sz="2500" dirty="0" smtClean="0">
                <a:solidFill>
                  <a:schemeClr val="accent5">
                    <a:lumMod val="75000"/>
                  </a:schemeClr>
                </a:solidFill>
                <a:latin typeface="Avenir Book" charset="0"/>
                <a:ea typeface="Avenir Book" charset="0"/>
                <a:cs typeface="Avenir Book" charset="0"/>
              </a:rPr>
              <a:t>from </a:t>
            </a:r>
            <a:r>
              <a:rPr lang="en-US" sz="2500" dirty="0">
                <a:solidFill>
                  <a:schemeClr val="accent5">
                    <a:lumMod val="75000"/>
                  </a:schemeClr>
                </a:solidFill>
                <a:latin typeface="Avenir Book" charset="0"/>
                <a:ea typeface="Avenir Book" charset="0"/>
                <a:cs typeface="Avenir Book" charset="0"/>
              </a:rPr>
              <a:t>http://</a:t>
            </a:r>
            <a:r>
              <a:rPr lang="en-US" sz="2500" dirty="0" err="1">
                <a:solidFill>
                  <a:schemeClr val="accent5">
                    <a:lumMod val="75000"/>
                  </a:schemeClr>
                </a:solidFill>
                <a:latin typeface="Avenir Book" charset="0"/>
                <a:ea typeface="Avenir Book" charset="0"/>
                <a:cs typeface="Avenir Book" charset="0"/>
              </a:rPr>
              <a:t>koeppen-geiger.vu-wien.ac.at</a:t>
            </a:r>
            <a:r>
              <a:rPr lang="en-US" sz="2500" dirty="0">
                <a:solidFill>
                  <a:schemeClr val="accent5">
                    <a:lumMod val="75000"/>
                  </a:schemeClr>
                </a:solidFill>
                <a:latin typeface="Avenir Book" charset="0"/>
                <a:ea typeface="Avenir Book" charset="0"/>
                <a:cs typeface="Avenir Book" charset="0"/>
              </a:rPr>
              <a:t>. </a:t>
            </a:r>
          </a:p>
          <a:p>
            <a:r>
              <a:rPr lang="en-US" sz="2500" dirty="0">
                <a:solidFill>
                  <a:schemeClr val="accent5">
                    <a:lumMod val="75000"/>
                  </a:schemeClr>
                </a:solidFill>
                <a:latin typeface="Avenir Book" charset="0"/>
                <a:ea typeface="Avenir Book" charset="0"/>
                <a:cs typeface="Avenir Book" charset="0"/>
              </a:rPr>
              <a:t>Uber Profile. (2017). </a:t>
            </a:r>
            <a:r>
              <a:rPr lang="en-US" sz="2500" i="1" dirty="0">
                <a:solidFill>
                  <a:schemeClr val="accent5">
                    <a:lumMod val="75000"/>
                  </a:schemeClr>
                </a:solidFill>
                <a:latin typeface="Avenir Book" charset="0"/>
                <a:ea typeface="Avenir Book" charset="0"/>
                <a:cs typeface="Avenir Book" charset="0"/>
              </a:rPr>
              <a:t>Uber Profile</a:t>
            </a:r>
            <a:r>
              <a:rPr lang="en-US" sz="2500" dirty="0">
                <a:solidFill>
                  <a:schemeClr val="accent5">
                    <a:lumMod val="75000"/>
                  </a:schemeClr>
                </a:solidFill>
                <a:latin typeface="Avenir Book" charset="0"/>
                <a:ea typeface="Avenir Book" charset="0"/>
                <a:cs typeface="Avenir Book" charset="0"/>
              </a:rPr>
              <a:t>. Retrieved from </a:t>
            </a:r>
            <a:r>
              <a:rPr lang="en-US" sz="2500" dirty="0">
                <a:solidFill>
                  <a:schemeClr val="accent5">
                    <a:lumMod val="75000"/>
                  </a:schemeClr>
                </a:solidFill>
                <a:latin typeface="Avenir Book" charset="0"/>
                <a:ea typeface="Avenir Book" charset="0"/>
                <a:cs typeface="Avenir Book" charset="0"/>
                <a:hlinkClick r:id="rId3"/>
              </a:rPr>
              <a:t>https://www.partners.uber.com</a:t>
            </a:r>
            <a:r>
              <a:rPr lang="en-US" sz="2500" dirty="0">
                <a:solidFill>
                  <a:schemeClr val="accent5">
                    <a:lumMod val="75000"/>
                  </a:schemeClr>
                </a:solidFill>
                <a:latin typeface="Avenir Book" charset="0"/>
                <a:ea typeface="Avenir Book" charset="0"/>
                <a:cs typeface="Avenir Book" charset="0"/>
              </a:rPr>
              <a:t>.</a:t>
            </a:r>
          </a:p>
          <a:p>
            <a:r>
              <a:rPr lang="en-US" sz="2500" dirty="0">
                <a:solidFill>
                  <a:schemeClr val="accent5">
                    <a:lumMod val="75000"/>
                  </a:schemeClr>
                </a:solidFill>
                <a:latin typeface="Avenir Book" charset="0"/>
                <a:ea typeface="Avenir Book" charset="0"/>
                <a:cs typeface="Avenir Book" charset="0"/>
              </a:rPr>
              <a:t>Weather Underground. (2017). Retrieved from https://</a:t>
            </a:r>
            <a:r>
              <a:rPr lang="en-US" sz="2500" dirty="0" err="1">
                <a:solidFill>
                  <a:schemeClr val="accent5">
                    <a:lumMod val="75000"/>
                  </a:schemeClr>
                </a:solidFill>
                <a:latin typeface="Avenir Book" charset="0"/>
                <a:ea typeface="Avenir Book" charset="0"/>
                <a:cs typeface="Avenir Book" charset="0"/>
              </a:rPr>
              <a:t>www.wunderground.com</a:t>
            </a:r>
            <a:r>
              <a:rPr lang="en-US" sz="2500" dirty="0" smtClean="0">
                <a:solidFill>
                  <a:schemeClr val="accent5">
                    <a:lumMod val="75000"/>
                  </a:schemeClr>
                </a:solidFill>
                <a:latin typeface="Avenir Book" charset="0"/>
                <a:ea typeface="Avenir Book" charset="0"/>
                <a:cs typeface="Avenir Book" charset="0"/>
              </a:rPr>
              <a:t>.</a:t>
            </a:r>
            <a:endParaRPr lang="en-US" sz="2500" dirty="0">
              <a:solidFill>
                <a:schemeClr val="accent5">
                  <a:lumMod val="75000"/>
                </a:schemeClr>
              </a:solidFill>
              <a:latin typeface="Avenir Book" charset="0"/>
              <a:ea typeface="Avenir Book" charset="0"/>
              <a:cs typeface="Avenir Book" charset="0"/>
            </a:endParaRPr>
          </a:p>
        </p:txBody>
      </p:sp>
    </p:spTree>
    <p:extLst>
      <p:ext uri="{BB962C8B-B14F-4D97-AF65-F5344CB8AC3E}">
        <p14:creationId xmlns:p14="http://schemas.microsoft.com/office/powerpoint/2010/main" val="689362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What is Uber?</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a:xfrm>
            <a:off x="419100" y="1258888"/>
            <a:ext cx="11353800" cy="5032375"/>
          </a:xfrm>
        </p:spPr>
        <p:txBody>
          <a:bodyPr>
            <a:normAutofit/>
          </a:bodyPr>
          <a:lstStyle/>
          <a:p>
            <a:r>
              <a:rPr lang="en-US" sz="2400" dirty="0" smtClean="0">
                <a:solidFill>
                  <a:schemeClr val="accent5">
                    <a:lumMod val="75000"/>
                  </a:schemeClr>
                </a:solidFill>
                <a:latin typeface="Avenir Book" charset="0"/>
                <a:ea typeface="Avenir Book" charset="0"/>
                <a:cs typeface="Avenir Book" charset="0"/>
              </a:rPr>
              <a:t>Platform that </a:t>
            </a:r>
            <a:r>
              <a:rPr lang="en-US" sz="2400" dirty="0">
                <a:solidFill>
                  <a:schemeClr val="accent5">
                    <a:lumMod val="75000"/>
                  </a:schemeClr>
                </a:solidFill>
                <a:latin typeface="Avenir Book" charset="0"/>
                <a:ea typeface="Avenir Book" charset="0"/>
                <a:cs typeface="Avenir Book" charset="0"/>
              </a:rPr>
              <a:t>allows the user (passenger) to request a </a:t>
            </a:r>
            <a:r>
              <a:rPr lang="en-US" sz="2400" dirty="0" smtClean="0">
                <a:solidFill>
                  <a:schemeClr val="accent5">
                    <a:lumMod val="75000"/>
                  </a:schemeClr>
                </a:solidFill>
                <a:latin typeface="Avenir Book" charset="0"/>
                <a:ea typeface="Avenir Book" charset="0"/>
                <a:cs typeface="Avenir Book" charset="0"/>
              </a:rPr>
              <a:t>ride or a service </a:t>
            </a:r>
            <a:r>
              <a:rPr lang="en-US" sz="2400" dirty="0">
                <a:solidFill>
                  <a:schemeClr val="accent5">
                    <a:lumMod val="75000"/>
                  </a:schemeClr>
                </a:solidFill>
                <a:latin typeface="Avenir Book" charset="0"/>
                <a:ea typeface="Avenir Book" charset="0"/>
                <a:cs typeface="Avenir Book" charset="0"/>
              </a:rPr>
              <a:t>to the closest Uber </a:t>
            </a:r>
            <a:r>
              <a:rPr lang="en-US" sz="2400" dirty="0" smtClean="0">
                <a:solidFill>
                  <a:schemeClr val="accent5">
                    <a:lumMod val="75000"/>
                  </a:schemeClr>
                </a:solidFill>
                <a:latin typeface="Avenir Book" charset="0"/>
                <a:ea typeface="Avenir Book" charset="0"/>
                <a:cs typeface="Avenir Book" charset="0"/>
              </a:rPr>
              <a:t>partner/driver, </a:t>
            </a:r>
            <a:r>
              <a:rPr lang="en-US" sz="2400" dirty="0">
                <a:solidFill>
                  <a:schemeClr val="accent5">
                    <a:lumMod val="75000"/>
                  </a:schemeClr>
                </a:solidFill>
                <a:latin typeface="Avenir Book" charset="0"/>
                <a:ea typeface="Avenir Book" charset="0"/>
                <a:cs typeface="Avenir Book" charset="0"/>
              </a:rPr>
              <a:t>but the driver cannot select the user or their respective destination.</a:t>
            </a:r>
            <a:r>
              <a:rPr lang="en-US" sz="2400" dirty="0" smtClean="0">
                <a:solidFill>
                  <a:schemeClr val="accent5">
                    <a:lumMod val="75000"/>
                  </a:schemeClr>
                </a:solidFill>
                <a:effectLst/>
                <a:latin typeface="Avenir Book" charset="0"/>
                <a:ea typeface="Avenir Book" charset="0"/>
                <a:cs typeface="Avenir Book" charset="0"/>
              </a:rPr>
              <a:t> </a:t>
            </a:r>
          </a:p>
          <a:p>
            <a:r>
              <a:rPr lang="en-US" sz="2400" b="0" i="0" u="none" strike="noStrike" dirty="0" smtClean="0">
                <a:solidFill>
                  <a:schemeClr val="accent5">
                    <a:lumMod val="75000"/>
                  </a:schemeClr>
                </a:solidFill>
                <a:effectLst/>
                <a:latin typeface="Avenir Book" charset="0"/>
                <a:ea typeface="Avenir Book" charset="0"/>
                <a:cs typeface="Avenir Book" charset="0"/>
              </a:rPr>
              <a:t>The Uber</a:t>
            </a:r>
            <a:r>
              <a:rPr lang="en-US" sz="2400" b="0" i="0" u="none" strike="noStrike" baseline="0" dirty="0" smtClean="0">
                <a:solidFill>
                  <a:schemeClr val="accent5">
                    <a:lumMod val="75000"/>
                  </a:schemeClr>
                </a:solidFill>
                <a:effectLst/>
                <a:latin typeface="Avenir Book" charset="0"/>
                <a:ea typeface="Avenir Book" charset="0"/>
                <a:cs typeface="Avenir Book" charset="0"/>
              </a:rPr>
              <a:t> </a:t>
            </a:r>
            <a:r>
              <a:rPr lang="en-US" sz="2400" b="0" i="0" u="none" strike="noStrike" dirty="0" smtClean="0">
                <a:solidFill>
                  <a:schemeClr val="accent5">
                    <a:lumMod val="75000"/>
                  </a:schemeClr>
                </a:solidFill>
                <a:effectLst/>
                <a:latin typeface="Avenir Book" charset="0"/>
                <a:ea typeface="Avenir Book" charset="0"/>
                <a:cs typeface="Avenir Book" charset="0"/>
              </a:rPr>
              <a:t>mobile app determines the cost of fare </a:t>
            </a:r>
            <a:r>
              <a:rPr lang="en-US" sz="2400" dirty="0" smtClean="0">
                <a:solidFill>
                  <a:schemeClr val="accent5">
                    <a:lumMod val="75000"/>
                  </a:schemeClr>
                </a:solidFill>
                <a:latin typeface="Avenir Book" charset="0"/>
                <a:ea typeface="Avenir Book" charset="0"/>
                <a:cs typeface="Avenir Book" charset="0"/>
              </a:rPr>
              <a:t>once </a:t>
            </a:r>
            <a:r>
              <a:rPr lang="en-US" sz="2400" b="0" i="0" u="none" strike="noStrike" dirty="0" smtClean="0">
                <a:solidFill>
                  <a:schemeClr val="accent5">
                    <a:lumMod val="75000"/>
                  </a:schemeClr>
                </a:solidFill>
                <a:effectLst/>
                <a:latin typeface="Avenir Book" charset="0"/>
                <a:ea typeface="Avenir Book" charset="0"/>
                <a:cs typeface="Avenir Book" charset="0"/>
              </a:rPr>
              <a:t>the trip is completed.</a:t>
            </a:r>
            <a:r>
              <a:rPr lang="en-US" sz="2400" dirty="0" smtClean="0">
                <a:solidFill>
                  <a:schemeClr val="accent5">
                    <a:lumMod val="75000"/>
                  </a:schemeClr>
                </a:solidFill>
                <a:latin typeface="Avenir Book" charset="0"/>
                <a:ea typeface="Avenir Book" charset="0"/>
                <a:cs typeface="Avenir Book" charset="0"/>
              </a:rPr>
              <a:t> </a:t>
            </a:r>
          </a:p>
          <a:p>
            <a:r>
              <a:rPr lang="en-US" sz="2400" b="0" i="0" u="none" strike="noStrike" dirty="0" smtClean="0">
                <a:solidFill>
                  <a:schemeClr val="accent5">
                    <a:lumMod val="75000"/>
                  </a:schemeClr>
                </a:solidFill>
                <a:effectLst/>
                <a:latin typeface="Avenir Book" charset="0"/>
                <a:ea typeface="Avenir Book" charset="0"/>
                <a:cs typeface="Avenir Book" charset="0"/>
              </a:rPr>
              <a:t>There are several types of service that the rider can select. Each city or state might have different services.</a:t>
            </a:r>
            <a:endParaRPr lang="en-US" sz="2400" dirty="0" smtClean="0">
              <a:solidFill>
                <a:schemeClr val="accent5">
                  <a:lumMod val="75000"/>
                </a:schemeClr>
              </a:solidFill>
              <a:latin typeface="Avenir Book" charset="0"/>
              <a:ea typeface="Avenir Book" charset="0"/>
              <a:cs typeface="Avenir Book" charset="0"/>
            </a:endParaRPr>
          </a:p>
          <a:p>
            <a:r>
              <a:rPr lang="en-US" sz="2400" b="0" i="0" u="none" strike="noStrike" dirty="0" smtClean="0">
                <a:solidFill>
                  <a:schemeClr val="accent5">
                    <a:lumMod val="75000"/>
                  </a:schemeClr>
                </a:solidFill>
                <a:effectLst/>
                <a:latin typeface="Avenir Book" charset="0"/>
                <a:ea typeface="Avenir Book" charset="0"/>
                <a:cs typeface="Avenir Book" charset="0"/>
              </a:rPr>
              <a:t>San Diego, CA has the following:</a:t>
            </a:r>
            <a:r>
              <a:rPr lang="en-US" sz="2400" dirty="0" smtClean="0">
                <a:solidFill>
                  <a:schemeClr val="accent5">
                    <a:lumMod val="75000"/>
                  </a:schemeClr>
                </a:solidFill>
                <a:latin typeface="Avenir Book" charset="0"/>
                <a:ea typeface="Avenir Book" charset="0"/>
                <a:cs typeface="Avenir Book" charset="0"/>
              </a:rPr>
              <a:t> </a:t>
            </a:r>
            <a:r>
              <a:rPr lang="en-US" sz="2400" dirty="0" err="1" smtClean="0">
                <a:solidFill>
                  <a:schemeClr val="accent5">
                    <a:lumMod val="75000"/>
                  </a:schemeClr>
                </a:solidFill>
                <a:latin typeface="Avenir Book" charset="0"/>
                <a:ea typeface="Avenir Book" charset="0"/>
                <a:cs typeface="Avenir Book" charset="0"/>
              </a:rPr>
              <a:t>UberASSIST</a:t>
            </a:r>
            <a:r>
              <a:rPr lang="en-US" sz="2400" dirty="0" smtClean="0">
                <a:solidFill>
                  <a:schemeClr val="accent5">
                    <a:lumMod val="75000"/>
                  </a:schemeClr>
                </a:solidFill>
                <a:latin typeface="Avenir Book" charset="0"/>
                <a:ea typeface="Avenir Book" charset="0"/>
                <a:cs typeface="Avenir Book" charset="0"/>
              </a:rPr>
              <a:t>, </a:t>
            </a:r>
            <a:r>
              <a:rPr lang="en-US" sz="2400" dirty="0" err="1" smtClean="0">
                <a:solidFill>
                  <a:schemeClr val="accent5">
                    <a:lumMod val="75000"/>
                  </a:schemeClr>
                </a:solidFill>
                <a:latin typeface="Avenir Book" charset="0"/>
                <a:ea typeface="Avenir Book" charset="0"/>
                <a:cs typeface="Avenir Book" charset="0"/>
              </a:rPr>
              <a:t>UberBLACK</a:t>
            </a:r>
            <a:r>
              <a:rPr lang="en-US" sz="2400" dirty="0" smtClean="0">
                <a:solidFill>
                  <a:schemeClr val="accent5">
                    <a:lumMod val="75000"/>
                  </a:schemeClr>
                </a:solidFill>
                <a:latin typeface="Avenir Book" charset="0"/>
                <a:ea typeface="Avenir Book" charset="0"/>
                <a:cs typeface="Avenir Book" charset="0"/>
              </a:rPr>
              <a:t>,</a:t>
            </a:r>
            <a:r>
              <a:rPr lang="en-US" sz="2400" dirty="0">
                <a:solidFill>
                  <a:schemeClr val="accent5">
                    <a:lumMod val="75000"/>
                  </a:schemeClr>
                </a:solidFill>
                <a:latin typeface="Avenir Book" charset="0"/>
                <a:ea typeface="Avenir Book" charset="0"/>
                <a:cs typeface="Avenir Book" charset="0"/>
              </a:rPr>
              <a:t> </a:t>
            </a:r>
            <a:r>
              <a:rPr lang="en-US" sz="2400" dirty="0" err="1" smtClean="0">
                <a:solidFill>
                  <a:schemeClr val="accent5">
                    <a:lumMod val="75000"/>
                  </a:schemeClr>
                </a:solidFill>
                <a:latin typeface="Avenir Book" charset="0"/>
                <a:ea typeface="Avenir Book" charset="0"/>
                <a:cs typeface="Avenir Book" charset="0"/>
              </a:rPr>
              <a:t>UberES</a:t>
            </a:r>
            <a:r>
              <a:rPr lang="en-US" sz="2400" b="0" i="0" u="none" strike="noStrike" dirty="0" err="1" smtClean="0">
                <a:solidFill>
                  <a:schemeClr val="accent5">
                    <a:lumMod val="75000"/>
                  </a:schemeClr>
                </a:solidFill>
                <a:effectLst/>
                <a:latin typeface="Avenir Book" charset="0"/>
                <a:ea typeface="Avenir Book" charset="0"/>
                <a:cs typeface="Avenir Book" charset="0"/>
              </a:rPr>
              <a:t>PAÑOL</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UberLUX</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UberPOOL</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UberSELECT</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UberSUV</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UberUCSD</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UberX</a:t>
            </a:r>
            <a:r>
              <a:rPr lang="en-US" sz="2400" b="0" i="0" u="none" strike="noStrike" dirty="0" smtClean="0">
                <a:solidFill>
                  <a:schemeClr val="accent5">
                    <a:lumMod val="75000"/>
                  </a:schemeClr>
                </a:solidFill>
                <a:effectLst/>
                <a:latin typeface="Avenir Book" charset="0"/>
                <a:ea typeface="Avenir Book" charset="0"/>
                <a:cs typeface="Avenir Book" charset="0"/>
              </a:rPr>
              <a:t> and </a:t>
            </a:r>
            <a:r>
              <a:rPr lang="en-US" sz="2400" b="0" i="0" u="none" strike="noStrike" dirty="0" err="1" smtClean="0">
                <a:solidFill>
                  <a:schemeClr val="accent5">
                    <a:lumMod val="75000"/>
                  </a:schemeClr>
                </a:solidFill>
                <a:effectLst/>
                <a:latin typeface="Avenir Book" charset="0"/>
                <a:ea typeface="Avenir Book" charset="0"/>
                <a:cs typeface="Avenir Book" charset="0"/>
              </a:rPr>
              <a:t>UberXL</a:t>
            </a:r>
            <a:r>
              <a:rPr lang="en-US" sz="2400" b="0" i="0" u="none" strike="noStrike" dirty="0" smtClean="0">
                <a:solidFill>
                  <a:schemeClr val="accent5">
                    <a:lumMod val="75000"/>
                  </a:schemeClr>
                </a:solidFill>
                <a:effectLst/>
                <a:latin typeface="Avenir Book" charset="0"/>
                <a:ea typeface="Avenir Book" charset="0"/>
                <a:cs typeface="Avenir Book" charset="0"/>
              </a:rPr>
              <a:t>.</a:t>
            </a:r>
            <a:endParaRPr lang="en-US" sz="2400" dirty="0" smtClean="0">
              <a:latin typeface="Avenir Book" charset="0"/>
              <a:ea typeface="Avenir Book" charset="0"/>
              <a:cs typeface="Avenir Book"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77200" y="4582065"/>
            <a:ext cx="3276600" cy="171475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 y="4564063"/>
            <a:ext cx="3136900" cy="17272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4000" y="4587621"/>
            <a:ext cx="3505200" cy="1703642"/>
          </a:xfrm>
          <a:prstGeom prst="rect">
            <a:avLst/>
          </a:prstGeom>
        </p:spPr>
      </p:pic>
    </p:spTree>
    <p:extLst>
      <p:ext uri="{BB962C8B-B14F-4D97-AF65-F5344CB8AC3E}">
        <p14:creationId xmlns:p14="http://schemas.microsoft.com/office/powerpoint/2010/main" val="1178405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What was the project about?</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a:xfrm>
            <a:off x="838200" y="1613354"/>
            <a:ext cx="10934700" cy="4351338"/>
          </a:xfrm>
        </p:spPr>
        <p:txBody>
          <a:bodyPr>
            <a:normAutofit/>
          </a:bodyPr>
          <a:lstStyle/>
          <a:p>
            <a:r>
              <a:rPr lang="en-US" sz="2400" dirty="0" smtClean="0">
                <a:solidFill>
                  <a:schemeClr val="accent5">
                    <a:lumMod val="75000"/>
                  </a:schemeClr>
                </a:solidFill>
                <a:latin typeface="Avenir Book" charset="0"/>
                <a:ea typeface="Avenir Book" charset="0"/>
                <a:cs typeface="Avenir Book" charset="0"/>
              </a:rPr>
              <a:t>Launching a 2-question survey from May to December 2017 while working as an Uber Partner/Driver regarding:</a:t>
            </a:r>
          </a:p>
          <a:p>
            <a:pPr lvl="1"/>
            <a:r>
              <a:rPr lang="en-US" dirty="0" smtClean="0">
                <a:solidFill>
                  <a:schemeClr val="accent5">
                    <a:lumMod val="75000"/>
                  </a:schemeClr>
                </a:solidFill>
                <a:latin typeface="Avenir Book" charset="0"/>
                <a:ea typeface="Avenir Book" charset="0"/>
                <a:cs typeface="Avenir Book" charset="0"/>
              </a:rPr>
              <a:t>Where the passenger(s) is/are originally from.</a:t>
            </a:r>
          </a:p>
          <a:p>
            <a:pPr lvl="1"/>
            <a:r>
              <a:rPr lang="en-US" dirty="0" smtClean="0">
                <a:solidFill>
                  <a:schemeClr val="accent5">
                    <a:lumMod val="75000"/>
                  </a:schemeClr>
                </a:solidFill>
                <a:latin typeface="Avenir Book" charset="0"/>
                <a:ea typeface="Avenir Book" charset="0"/>
                <a:cs typeface="Avenir Book" charset="0"/>
              </a:rPr>
              <a:t>What do they like the most about San Diego, CA.</a:t>
            </a:r>
          </a:p>
          <a:p>
            <a:r>
              <a:rPr lang="en-US" sz="2400" dirty="0" smtClean="0">
                <a:solidFill>
                  <a:schemeClr val="accent5">
                    <a:lumMod val="75000"/>
                  </a:schemeClr>
                </a:solidFill>
                <a:latin typeface="Avenir Book" charset="0"/>
                <a:ea typeface="Avenir Book" charset="0"/>
                <a:cs typeface="Avenir Book" charset="0"/>
              </a:rPr>
              <a:t>Recording and compiling the passenger’s opinion in an Excel file.</a:t>
            </a:r>
          </a:p>
          <a:p>
            <a:r>
              <a:rPr lang="en-US" sz="2400" dirty="0" smtClean="0">
                <a:solidFill>
                  <a:schemeClr val="accent5">
                    <a:lumMod val="75000"/>
                  </a:schemeClr>
                </a:solidFill>
                <a:latin typeface="Avenir Book" charset="0"/>
                <a:ea typeface="Avenir Book" charset="0"/>
                <a:cs typeface="Avenir Book" charset="0"/>
              </a:rPr>
              <a:t>Understanding the attributes that make San Diego an appealing location for many individuals.</a:t>
            </a:r>
          </a:p>
          <a:p>
            <a:r>
              <a:rPr lang="en-US" sz="2400" dirty="0" smtClean="0">
                <a:solidFill>
                  <a:schemeClr val="accent5">
                    <a:lumMod val="75000"/>
                  </a:schemeClr>
                </a:solidFill>
                <a:latin typeface="Avenir Book" charset="0"/>
                <a:ea typeface="Avenir Book" charset="0"/>
                <a:cs typeface="Avenir Book" charset="0"/>
              </a:rPr>
              <a:t>Combining the passengers’ information recorded on the Uber Partner’s mobile app with data collected during trips.</a:t>
            </a:r>
          </a:p>
          <a:p>
            <a:r>
              <a:rPr lang="en-US" sz="2400" dirty="0" smtClean="0">
                <a:solidFill>
                  <a:schemeClr val="accent5">
                    <a:lumMod val="75000"/>
                  </a:schemeClr>
                </a:solidFill>
                <a:latin typeface="Avenir Book" charset="0"/>
                <a:ea typeface="Avenir Book" charset="0"/>
                <a:cs typeface="Avenir Book" charset="0"/>
              </a:rPr>
              <a:t>Creating visuals displaying relevant data not only from the survey but from other observed patterns as well!</a:t>
            </a:r>
          </a:p>
          <a:p>
            <a:endParaRPr lang="en-US" sz="2400" dirty="0" smtClean="0">
              <a:latin typeface="Avenir Book" charset="0"/>
              <a:ea typeface="Avenir Book" charset="0"/>
              <a:cs typeface="Avenir Book" charset="0"/>
            </a:endParaRPr>
          </a:p>
        </p:txBody>
      </p:sp>
    </p:spTree>
    <p:extLst>
      <p:ext uri="{BB962C8B-B14F-4D97-AF65-F5344CB8AC3E}">
        <p14:creationId xmlns:p14="http://schemas.microsoft.com/office/powerpoint/2010/main" val="440711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What </a:t>
            </a:r>
            <a:r>
              <a:rPr lang="en-US" sz="4000" dirty="0">
                <a:solidFill>
                  <a:schemeClr val="accent5">
                    <a:lumMod val="75000"/>
                  </a:schemeClr>
                </a:solidFill>
                <a:latin typeface="Avenir Book" charset="0"/>
                <a:ea typeface="Avenir Book" charset="0"/>
                <a:cs typeface="Avenir Book" charset="0"/>
              </a:rPr>
              <a:t>h</a:t>
            </a:r>
            <a:r>
              <a:rPr lang="en-US" sz="4000" dirty="0" smtClean="0">
                <a:solidFill>
                  <a:schemeClr val="accent5">
                    <a:lumMod val="75000"/>
                  </a:schemeClr>
                </a:solidFill>
                <a:latin typeface="Avenir Book" charset="0"/>
                <a:ea typeface="Avenir Book" charset="0"/>
                <a:cs typeface="Avenir Book" charset="0"/>
              </a:rPr>
              <a:t>appened after 2017 was over?</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a:xfrm>
            <a:off x="838200" y="1580696"/>
            <a:ext cx="9187543" cy="4689475"/>
          </a:xfrm>
        </p:spPr>
        <p:txBody>
          <a:bodyPr/>
          <a:lstStyle/>
          <a:p>
            <a:r>
              <a:rPr lang="en-US" sz="2400" dirty="0" smtClean="0">
                <a:solidFill>
                  <a:schemeClr val="accent5">
                    <a:lumMod val="75000"/>
                  </a:schemeClr>
                </a:solidFill>
                <a:latin typeface="Avenir Book" charset="0"/>
                <a:ea typeface="Avenir Book" charset="0"/>
                <a:cs typeface="Avenir Book" charset="0"/>
              </a:rPr>
              <a:t>All data was reviewed and then pivot tables, charts and graphs were created out of the passengers’ information dataset.</a:t>
            </a:r>
          </a:p>
          <a:p>
            <a:r>
              <a:rPr lang="en-US" sz="2400" dirty="0" smtClean="0">
                <a:solidFill>
                  <a:schemeClr val="accent5">
                    <a:lumMod val="75000"/>
                  </a:schemeClr>
                </a:solidFill>
                <a:latin typeface="Avenir Book" charset="0"/>
                <a:ea typeface="Avenir Book" charset="0"/>
                <a:cs typeface="Avenir Book" charset="0"/>
              </a:rPr>
              <a:t>Passengers’ responses were labeled as Not Available (N/A), Other (O), People (P) and Weather (W). </a:t>
            </a:r>
          </a:p>
          <a:p>
            <a:r>
              <a:rPr lang="en-US" sz="2400" dirty="0">
                <a:solidFill>
                  <a:schemeClr val="accent5">
                    <a:lumMod val="75000"/>
                  </a:schemeClr>
                </a:solidFill>
                <a:latin typeface="Avenir Book" charset="0"/>
                <a:ea typeface="Avenir Book" charset="0"/>
                <a:cs typeface="Avenir Book" charset="0"/>
              </a:rPr>
              <a:t>E</a:t>
            </a:r>
            <a:r>
              <a:rPr lang="en-US" sz="2400" dirty="0" smtClean="0">
                <a:solidFill>
                  <a:schemeClr val="accent5">
                    <a:lumMod val="75000"/>
                  </a:schemeClr>
                </a:solidFill>
                <a:latin typeface="Avenir Book" charset="0"/>
                <a:ea typeface="Avenir Book" charset="0"/>
                <a:cs typeface="Avenir Book" charset="0"/>
              </a:rPr>
              <a:t>xtra tables and graphs containing climate-related data were created. The reason being was that most passengers voted for weather as San Diego’s best quality!</a:t>
            </a:r>
          </a:p>
          <a:p>
            <a:r>
              <a:rPr lang="en-US" sz="2400" dirty="0" smtClean="0">
                <a:solidFill>
                  <a:schemeClr val="accent5">
                    <a:lumMod val="75000"/>
                  </a:schemeClr>
                </a:solidFill>
                <a:latin typeface="Avenir Book" charset="0"/>
                <a:ea typeface="Avenir Book" charset="0"/>
                <a:cs typeface="Avenir Book" charset="0"/>
              </a:rPr>
              <a:t>Since other patterns were reflected on the data, I decided to include extra information, such as the total number of services per category performed during 2017.</a:t>
            </a:r>
            <a:endParaRPr lang="en-US" sz="2400" dirty="0">
              <a:latin typeface="Avenir Book" charset="0"/>
              <a:ea typeface="Avenir Book" charset="0"/>
              <a:cs typeface="Avenir Book" charset="0"/>
            </a:endParaRPr>
          </a:p>
          <a:p>
            <a:pPr lvl="1"/>
            <a:endParaRPr lang="en-US" dirty="0" smtClean="0"/>
          </a:p>
        </p:txBody>
      </p:sp>
    </p:spTree>
    <p:extLst>
      <p:ext uri="{BB962C8B-B14F-4D97-AF65-F5344CB8AC3E}">
        <p14:creationId xmlns:p14="http://schemas.microsoft.com/office/powerpoint/2010/main" val="1879304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Survey Results</a:t>
            </a:r>
            <a:endParaRPr lang="en-US" sz="4000" dirty="0">
              <a:solidFill>
                <a:schemeClr val="accent5">
                  <a:lumMod val="75000"/>
                </a:schemeClr>
              </a:solidFill>
              <a:latin typeface="Avenir Book" charset="0"/>
              <a:ea typeface="Avenir Book" charset="0"/>
              <a:cs typeface="Avenir Book"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199" y="1325563"/>
                <a:ext cx="10515600" cy="4351338"/>
              </a:xfrm>
            </p:spPr>
            <p:txBody>
              <a:bodyPr>
                <a:normAutofit/>
              </a:bodyPr>
              <a:lstStyle/>
              <a:p>
                <a:r>
                  <a:rPr lang="en-US" sz="2400" dirty="0" smtClean="0">
                    <a:solidFill>
                      <a:schemeClr val="accent5">
                        <a:lumMod val="75000"/>
                      </a:schemeClr>
                    </a:solidFill>
                    <a:latin typeface="Avenir Book" charset="0"/>
                    <a:ea typeface="Avenir Book" charset="0"/>
                    <a:cs typeface="Avenir Book" charset="0"/>
                  </a:rPr>
                  <a:t>The pivot table shows that during this 8-month period, 51.2% of the passengers voted for weather. The result came from the following computation: 1105 </a:t>
                </a:r>
                <a14:m>
                  <m:oMath xmlns:m="http://schemas.openxmlformats.org/officeDocument/2006/math">
                    <m:r>
                      <a:rPr lang="en-US" sz="2400" b="0" i="1" smtClean="0">
                        <a:solidFill>
                          <a:schemeClr val="accent5">
                            <a:lumMod val="75000"/>
                          </a:schemeClr>
                        </a:solidFill>
                        <a:latin typeface="Cambria Math" charset="0"/>
                        <a:ea typeface="Avenir Book" charset="0"/>
                        <a:cs typeface="Avenir Book" charset="0"/>
                      </a:rPr>
                      <m:t>÷</m:t>
                    </m:r>
                  </m:oMath>
                </a14:m>
                <a:r>
                  <a:rPr lang="en-US" sz="2400" dirty="0" smtClean="0">
                    <a:solidFill>
                      <a:schemeClr val="accent5">
                        <a:lumMod val="75000"/>
                      </a:schemeClr>
                    </a:solidFill>
                    <a:latin typeface="Avenir Book" charset="0"/>
                    <a:ea typeface="Avenir Book" charset="0"/>
                    <a:cs typeface="Avenir Book" charset="0"/>
                  </a:rPr>
                  <a:t> 2159 x 100%. Therefore, most riders loved San Diego’s weather!</a:t>
                </a:r>
              </a:p>
              <a:p>
                <a:r>
                  <a:rPr lang="en-US" sz="2400" dirty="0" smtClean="0">
                    <a:solidFill>
                      <a:schemeClr val="accent5">
                        <a:lumMod val="75000"/>
                      </a:schemeClr>
                    </a:solidFill>
                    <a:latin typeface="Avenir Book" charset="0"/>
                    <a:ea typeface="Avenir Book" charset="0"/>
                    <a:cs typeface="Avenir Book" charset="0"/>
                  </a:rPr>
                  <a:t>The number of votes represent the counted number of places of origin of passengers as given by them.</a:t>
                </a:r>
              </a:p>
              <a:p>
                <a:endParaRPr lang="en-US" sz="2400" dirty="0" smtClean="0">
                  <a:latin typeface="Avenir Book" charset="0"/>
                  <a:ea typeface="Avenir Book" charset="0"/>
                  <a:cs typeface="Avenir Book" charset="0"/>
                </a:endParaRPr>
              </a:p>
              <a:p>
                <a:endParaRPr lang="en-US" sz="1400" dirty="0">
                  <a:latin typeface="Avenir Book" charset="0"/>
                  <a:ea typeface="Avenir Book" charset="0"/>
                  <a:cs typeface="Avenir Book"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199" y="1325563"/>
                <a:ext cx="10515600" cy="4351338"/>
              </a:xfrm>
              <a:blipFill rotWithShape="0">
                <a:blip r:embed="rId3"/>
                <a:stretch>
                  <a:fillRect l="-754" t="-1821" r="-406"/>
                </a:stretch>
              </a:blipFill>
            </p:spPr>
            <p:txBody>
              <a:bodyPr/>
              <a:lstStyle/>
              <a:p>
                <a:r>
                  <a:rPr lang="en-US">
                    <a:noFill/>
                  </a:rPr>
                  <a:t> </a:t>
                </a:r>
              </a:p>
            </p:txBody>
          </p:sp>
        </mc:Fallback>
      </mc:AlternateContent>
      <p:graphicFrame>
        <p:nvGraphicFramePr>
          <p:cNvPr id="7" name="Object 6"/>
          <p:cNvGraphicFramePr>
            <a:graphicFrameLocks noChangeAspect="1"/>
          </p:cNvGraphicFramePr>
          <p:nvPr>
            <p:extLst>
              <p:ext uri="{D42A27DB-BD31-4B8C-83A1-F6EECF244321}">
                <p14:modId xmlns:p14="http://schemas.microsoft.com/office/powerpoint/2010/main" val="670115368"/>
              </p:ext>
            </p:extLst>
          </p:nvPr>
        </p:nvGraphicFramePr>
        <p:xfrm>
          <a:off x="3238499" y="4419940"/>
          <a:ext cx="5305879" cy="1403578"/>
        </p:xfrm>
        <a:graphic>
          <a:graphicData uri="http://schemas.openxmlformats.org/presentationml/2006/ole">
            <mc:AlternateContent xmlns:mc="http://schemas.openxmlformats.org/markup-compatibility/2006">
              <mc:Choice xmlns:v="urn:schemas-microsoft-com:vml" Requires="v">
                <p:oleObj spid="_x0000_s1078" name="Worksheet" r:id="rId5" imgW="5626100" imgH="1308100" progId="Excel.Sheet.12">
                  <p:embed/>
                </p:oleObj>
              </mc:Choice>
              <mc:Fallback>
                <p:oleObj name="Worksheet" r:id="rId5" imgW="5626100" imgH="1308100" progId="Excel.Sheet.12">
                  <p:embed/>
                  <p:pic>
                    <p:nvPicPr>
                      <p:cNvPr id="0" name=""/>
                      <p:cNvPicPr/>
                      <p:nvPr/>
                    </p:nvPicPr>
                    <p:blipFill>
                      <a:blip r:embed="rId6"/>
                      <a:stretch>
                        <a:fillRect/>
                      </a:stretch>
                    </p:blipFill>
                    <p:spPr>
                      <a:xfrm>
                        <a:off x="3238499" y="4419940"/>
                        <a:ext cx="5305879" cy="1403578"/>
                      </a:xfrm>
                      <a:prstGeom prst="rect">
                        <a:avLst/>
                      </a:prstGeom>
                    </p:spPr>
                  </p:pic>
                </p:oleObj>
              </mc:Fallback>
            </mc:AlternateContent>
          </a:graphicData>
        </a:graphic>
      </p:graphicFrame>
    </p:spTree>
    <p:extLst>
      <p:ext uri="{BB962C8B-B14F-4D97-AF65-F5344CB8AC3E}">
        <p14:creationId xmlns:p14="http://schemas.microsoft.com/office/powerpoint/2010/main" val="452449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a:solidFill>
                  <a:schemeClr val="accent5">
                    <a:lumMod val="75000"/>
                  </a:schemeClr>
                </a:solidFill>
                <a:latin typeface="Avenir Book" charset="0"/>
                <a:ea typeface="Avenir Book" charset="0"/>
                <a:cs typeface="Avenir Book" charset="0"/>
              </a:rPr>
              <a:t>Survey </a:t>
            </a:r>
            <a:r>
              <a:rPr lang="en-US" sz="4000" dirty="0" smtClean="0">
                <a:solidFill>
                  <a:schemeClr val="accent5">
                    <a:lumMod val="75000"/>
                  </a:schemeClr>
                </a:solidFill>
                <a:latin typeface="Avenir Book" charset="0"/>
                <a:ea typeface="Avenir Book" charset="0"/>
                <a:cs typeface="Avenir Book" charset="0"/>
              </a:rPr>
              <a:t>Results </a:t>
            </a:r>
            <a:r>
              <a:rPr lang="en-US" sz="4000" dirty="0">
                <a:solidFill>
                  <a:schemeClr val="accent5">
                    <a:lumMod val="75000"/>
                  </a:schemeClr>
                </a:solidFill>
                <a:latin typeface="Avenir Book" charset="0"/>
                <a:ea typeface="Avenir Book" charset="0"/>
                <a:cs typeface="Avenir Book" charset="0"/>
              </a:rPr>
              <a:t>(Continued)</a:t>
            </a:r>
            <a:endParaRPr lang="en-US" sz="4000" dirty="0"/>
          </a:p>
        </p:txBody>
      </p:sp>
      <p:sp>
        <p:nvSpPr>
          <p:cNvPr id="3" name="Content Placeholder 2"/>
          <p:cNvSpPr>
            <a:spLocks noGrp="1"/>
          </p:cNvSpPr>
          <p:nvPr>
            <p:ph idx="1"/>
          </p:nvPr>
        </p:nvSpPr>
        <p:spPr>
          <a:xfrm>
            <a:off x="838200" y="1123497"/>
            <a:ext cx="10515600" cy="4351338"/>
          </a:xfrm>
        </p:spPr>
        <p:txBody>
          <a:bodyPr>
            <a:normAutofit/>
          </a:bodyPr>
          <a:lstStyle/>
          <a:p>
            <a:r>
              <a:rPr lang="en-US" sz="2400" dirty="0" smtClean="0">
                <a:solidFill>
                  <a:schemeClr val="accent5">
                    <a:lumMod val="75000"/>
                  </a:schemeClr>
                </a:solidFill>
                <a:latin typeface="Avenir Book" charset="0"/>
                <a:ea typeface="Avenir Book" charset="0"/>
                <a:cs typeface="Avenir Book" charset="0"/>
              </a:rPr>
              <a:t>The following image shows the same outcome, however this chart was produced by Tableau </a:t>
            </a:r>
            <a:r>
              <a:rPr lang="en-US" sz="2400" dirty="0" smtClean="0">
                <a:solidFill>
                  <a:schemeClr val="accent5">
                    <a:lumMod val="75000"/>
                  </a:schemeClr>
                </a:solidFill>
                <a:latin typeface="Avenir Book" charset="0"/>
                <a:ea typeface="Avenir Book" charset="0"/>
                <a:cs typeface="Avenir Book" charset="0"/>
              </a:rPr>
              <a:t>Public using the same compiled data.</a:t>
            </a:r>
            <a:endParaRPr lang="en-US" sz="2400" dirty="0">
              <a:solidFill>
                <a:schemeClr val="accent5">
                  <a:lumMod val="75000"/>
                </a:schemeClr>
              </a:solidFill>
              <a:latin typeface="Avenir Book" charset="0"/>
              <a:ea typeface="Avenir Book" charset="0"/>
              <a:cs typeface="Avenir Book"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7115" y="1946767"/>
            <a:ext cx="7654472" cy="4651564"/>
          </a:xfrm>
          <a:prstGeom prst="rect">
            <a:avLst/>
          </a:prstGeom>
        </p:spPr>
      </p:pic>
    </p:spTree>
    <p:extLst>
      <p:ext uri="{BB962C8B-B14F-4D97-AF65-F5344CB8AC3E}">
        <p14:creationId xmlns:p14="http://schemas.microsoft.com/office/powerpoint/2010/main" val="1550329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a:solidFill>
                  <a:schemeClr val="accent5">
                    <a:lumMod val="75000"/>
                  </a:schemeClr>
                </a:solidFill>
                <a:latin typeface="Avenir Book" charset="0"/>
                <a:ea typeface="Avenir Book" charset="0"/>
                <a:cs typeface="Avenir Book" charset="0"/>
              </a:rPr>
              <a:t>Survey </a:t>
            </a:r>
            <a:r>
              <a:rPr lang="en-US" sz="4000" dirty="0" smtClean="0">
                <a:solidFill>
                  <a:schemeClr val="accent5">
                    <a:lumMod val="75000"/>
                  </a:schemeClr>
                </a:solidFill>
                <a:latin typeface="Avenir Book" charset="0"/>
                <a:ea typeface="Avenir Book" charset="0"/>
                <a:cs typeface="Avenir Book" charset="0"/>
              </a:rPr>
              <a:t>Results (Continued)</a:t>
            </a:r>
            <a:endParaRPr lang="en-US" sz="4000" dirty="0"/>
          </a:p>
        </p:txBody>
      </p:sp>
      <p:sp>
        <p:nvSpPr>
          <p:cNvPr id="3" name="Content Placeholder 2"/>
          <p:cNvSpPr>
            <a:spLocks noGrp="1"/>
          </p:cNvSpPr>
          <p:nvPr>
            <p:ph idx="1"/>
          </p:nvPr>
        </p:nvSpPr>
        <p:spPr>
          <a:xfrm>
            <a:off x="838200" y="1325563"/>
            <a:ext cx="10515600" cy="4351338"/>
          </a:xfrm>
        </p:spPr>
        <p:txBody>
          <a:bodyPr/>
          <a:lstStyle/>
          <a:p>
            <a:r>
              <a:rPr lang="en-US" sz="2000" dirty="0">
                <a:solidFill>
                  <a:schemeClr val="accent5">
                    <a:lumMod val="75000"/>
                  </a:schemeClr>
                </a:solidFill>
                <a:latin typeface="Avenir Book" charset="0"/>
                <a:ea typeface="Avenir Book" charset="0"/>
                <a:cs typeface="Avenir Book" charset="0"/>
              </a:rPr>
              <a:t>The pivot table </a:t>
            </a:r>
            <a:r>
              <a:rPr lang="en-US" sz="2000" dirty="0" smtClean="0">
                <a:solidFill>
                  <a:schemeClr val="accent5">
                    <a:lumMod val="75000"/>
                  </a:schemeClr>
                </a:solidFill>
                <a:latin typeface="Avenir Book" charset="0"/>
                <a:ea typeface="Avenir Book" charset="0"/>
                <a:cs typeface="Avenir Book" charset="0"/>
              </a:rPr>
              <a:t>below </a:t>
            </a:r>
            <a:r>
              <a:rPr lang="en-US" sz="2000" dirty="0">
                <a:solidFill>
                  <a:schemeClr val="accent5">
                    <a:lumMod val="75000"/>
                  </a:schemeClr>
                </a:solidFill>
                <a:latin typeface="Avenir Book" charset="0"/>
                <a:ea typeface="Avenir Book" charset="0"/>
                <a:cs typeface="Avenir Book" charset="0"/>
              </a:rPr>
              <a:t>contains a small portion/number of voters listed with their respective places of </a:t>
            </a:r>
            <a:r>
              <a:rPr lang="en-US" sz="2000" dirty="0" smtClean="0">
                <a:solidFill>
                  <a:schemeClr val="accent5">
                    <a:lumMod val="75000"/>
                  </a:schemeClr>
                </a:solidFill>
                <a:latin typeface="Avenir Book" charset="0"/>
                <a:ea typeface="Avenir Book" charset="0"/>
                <a:cs typeface="Avenir Book" charset="0"/>
              </a:rPr>
              <a:t>origin. Where each place of origin equals one vote. </a:t>
            </a:r>
            <a:r>
              <a:rPr lang="en-US" sz="2000" dirty="0">
                <a:solidFill>
                  <a:schemeClr val="accent5">
                    <a:lumMod val="75000"/>
                  </a:schemeClr>
                </a:solidFill>
                <a:latin typeface="Avenir Book" charset="0"/>
                <a:ea typeface="Avenir Book" charset="0"/>
                <a:cs typeface="Avenir Book" charset="0"/>
              </a:rPr>
              <a:t>That image only contains a small section of the voters (places with </a:t>
            </a:r>
            <a:r>
              <a:rPr lang="en-US" sz="2000" dirty="0" smtClean="0">
                <a:solidFill>
                  <a:schemeClr val="accent5">
                    <a:lumMod val="75000"/>
                  </a:schemeClr>
                </a:solidFill>
                <a:latin typeface="Avenir Book" charset="0"/>
                <a:ea typeface="Avenir Book" charset="0"/>
                <a:cs typeface="Avenir Book" charset="0"/>
              </a:rPr>
              <a:t>19 </a:t>
            </a:r>
            <a:r>
              <a:rPr lang="en-US" sz="2000" dirty="0">
                <a:solidFill>
                  <a:schemeClr val="accent5">
                    <a:lumMod val="75000"/>
                  </a:schemeClr>
                </a:solidFill>
                <a:latin typeface="Avenir Book" charset="0"/>
                <a:ea typeface="Avenir Book" charset="0"/>
                <a:cs typeface="Avenir Book" charset="0"/>
              </a:rPr>
              <a:t>or more </a:t>
            </a:r>
            <a:r>
              <a:rPr lang="en-US" sz="2000" dirty="0" smtClean="0">
                <a:solidFill>
                  <a:schemeClr val="accent5">
                    <a:lumMod val="75000"/>
                  </a:schemeClr>
                </a:solidFill>
                <a:latin typeface="Avenir Book" charset="0"/>
                <a:ea typeface="Avenir Book" charset="0"/>
                <a:cs typeface="Avenir Book" charset="0"/>
              </a:rPr>
              <a:t>votes</a:t>
            </a:r>
            <a:r>
              <a:rPr lang="en-US" sz="2000" dirty="0">
                <a:solidFill>
                  <a:schemeClr val="accent5">
                    <a:lumMod val="75000"/>
                  </a:schemeClr>
                </a:solidFill>
                <a:latin typeface="Avenir Book" charset="0"/>
                <a:ea typeface="Avenir Book" charset="0"/>
                <a:cs typeface="Avenir Book" charset="0"/>
              </a:rPr>
              <a:t>). The complete table is located on the Survey Results section from the Excel worksheet titled Uber Data Analysis Project</a:t>
            </a:r>
            <a:r>
              <a:rPr lang="en-US" sz="2000" dirty="0" smtClean="0">
                <a:solidFill>
                  <a:schemeClr val="accent5">
                    <a:lumMod val="75000"/>
                  </a:schemeClr>
                </a:solidFill>
                <a:latin typeface="Avenir Book" charset="0"/>
                <a:ea typeface="Avenir Book" charset="0"/>
                <a:cs typeface="Avenir Book" charset="0"/>
              </a:rPr>
              <a:t>.</a:t>
            </a:r>
          </a:p>
          <a:p>
            <a:r>
              <a:rPr lang="en-US" sz="2000" dirty="0">
                <a:solidFill>
                  <a:schemeClr val="accent5">
                    <a:lumMod val="75000"/>
                  </a:schemeClr>
                </a:solidFill>
                <a:latin typeface="Avenir Book" charset="0"/>
                <a:ea typeface="Avenir Book" charset="0"/>
                <a:cs typeface="Avenir Book" charset="0"/>
              </a:rPr>
              <a:t>The number of votes represent the counted number of places of origin of passengers as given by them</a:t>
            </a:r>
            <a:r>
              <a:rPr lang="en-US" sz="2000" dirty="0" smtClean="0">
                <a:solidFill>
                  <a:schemeClr val="accent5">
                    <a:lumMod val="75000"/>
                  </a:schemeClr>
                </a:solidFill>
                <a:latin typeface="Avenir Book" charset="0"/>
                <a:ea typeface="Avenir Book" charset="0"/>
                <a:cs typeface="Avenir Book" charset="0"/>
              </a:rPr>
              <a:t>.</a:t>
            </a:r>
          </a:p>
          <a:p>
            <a:r>
              <a:rPr lang="en-US" sz="2000" dirty="0" smtClean="0">
                <a:solidFill>
                  <a:schemeClr val="accent5">
                    <a:lumMod val="75000"/>
                  </a:schemeClr>
                </a:solidFill>
                <a:latin typeface="Avenir Book" charset="0"/>
                <a:ea typeface="Avenir Book" charset="0"/>
                <a:cs typeface="Avenir Book" charset="0"/>
              </a:rPr>
              <a:t>Creating </a:t>
            </a:r>
            <a:r>
              <a:rPr lang="en-US" sz="2000" dirty="0">
                <a:solidFill>
                  <a:schemeClr val="accent5">
                    <a:lumMod val="75000"/>
                  </a:schemeClr>
                </a:solidFill>
                <a:latin typeface="Avenir Book" charset="0"/>
                <a:ea typeface="Avenir Book" charset="0"/>
                <a:cs typeface="Avenir Book" charset="0"/>
              </a:rPr>
              <a:t>separate tables </a:t>
            </a:r>
            <a:r>
              <a:rPr lang="en-US" sz="2000" dirty="0" smtClean="0">
                <a:solidFill>
                  <a:schemeClr val="accent5">
                    <a:lumMod val="75000"/>
                  </a:schemeClr>
                </a:solidFill>
                <a:latin typeface="Avenir Book" charset="0"/>
                <a:ea typeface="Avenir Book" charset="0"/>
                <a:cs typeface="Avenir Book" charset="0"/>
              </a:rPr>
              <a:t>for each type of territory would </a:t>
            </a:r>
            <a:r>
              <a:rPr lang="en-US" sz="2000" dirty="0">
                <a:solidFill>
                  <a:schemeClr val="accent5">
                    <a:lumMod val="75000"/>
                  </a:schemeClr>
                </a:solidFill>
                <a:latin typeface="Avenir Book" charset="0"/>
                <a:ea typeface="Avenir Book" charset="0"/>
                <a:cs typeface="Avenir Book" charset="0"/>
              </a:rPr>
              <a:t>be unpractical because some rides have people from different cities, states/provinces or countries, during the same trip.</a:t>
            </a:r>
          </a:p>
          <a:p>
            <a:endParaRPr lang="en-US" sz="2400" dirty="0" smtClean="0">
              <a:solidFill>
                <a:schemeClr val="accent5">
                  <a:lumMod val="75000"/>
                </a:schemeClr>
              </a:solidFill>
              <a:latin typeface="Avenir Book" charset="0"/>
              <a:ea typeface="Avenir Book" charset="0"/>
              <a:cs typeface="Avenir Book" charset="0"/>
            </a:endParaRPr>
          </a:p>
          <a:p>
            <a:endParaRPr lang="en-US" sz="2400" dirty="0">
              <a:solidFill>
                <a:schemeClr val="accent5">
                  <a:lumMod val="75000"/>
                </a:schemeClr>
              </a:solidFill>
              <a:latin typeface="Avenir Book" charset="0"/>
              <a:ea typeface="Avenir Book" charset="0"/>
              <a:cs typeface="Avenir Book" charset="0"/>
            </a:endParaRPr>
          </a:p>
          <a:p>
            <a:endParaRPr lang="en-US" sz="2400" dirty="0">
              <a:solidFill>
                <a:schemeClr val="accent5">
                  <a:lumMod val="75000"/>
                </a:schemeClr>
              </a:solidFill>
              <a:latin typeface="Avenir Book" charset="0"/>
              <a:ea typeface="Avenir Book" charset="0"/>
              <a:cs typeface="Avenir Book" charset="0"/>
            </a:endParaRPr>
          </a:p>
          <a:p>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118127399"/>
              </p:ext>
            </p:extLst>
          </p:nvPr>
        </p:nvGraphicFramePr>
        <p:xfrm>
          <a:off x="3409950" y="4410981"/>
          <a:ext cx="5372100" cy="1955800"/>
        </p:xfrm>
        <a:graphic>
          <a:graphicData uri="http://schemas.openxmlformats.org/presentationml/2006/ole">
            <mc:AlternateContent xmlns:mc="http://schemas.openxmlformats.org/markup-compatibility/2006">
              <mc:Choice xmlns:v="urn:schemas-microsoft-com:vml" Requires="v">
                <p:oleObj spid="_x0000_s5138" name="Worksheet" r:id="rId4" imgW="5372100" imgH="1955800" progId="Excel.Sheet.12">
                  <p:embed/>
                </p:oleObj>
              </mc:Choice>
              <mc:Fallback>
                <p:oleObj name="Worksheet" r:id="rId4" imgW="5372100" imgH="1955800" progId="Excel.Sheet.12">
                  <p:embed/>
                  <p:pic>
                    <p:nvPicPr>
                      <p:cNvPr id="0" name=""/>
                      <p:cNvPicPr/>
                      <p:nvPr/>
                    </p:nvPicPr>
                    <p:blipFill>
                      <a:blip r:embed="rId5"/>
                      <a:stretch>
                        <a:fillRect/>
                      </a:stretch>
                    </p:blipFill>
                    <p:spPr>
                      <a:xfrm>
                        <a:off x="3409950" y="4410981"/>
                        <a:ext cx="5372100" cy="1955800"/>
                      </a:xfrm>
                      <a:prstGeom prst="rect">
                        <a:avLst/>
                      </a:prstGeom>
                    </p:spPr>
                  </p:pic>
                </p:oleObj>
              </mc:Fallback>
            </mc:AlternateContent>
          </a:graphicData>
        </a:graphic>
      </p:graphicFrame>
    </p:spTree>
    <p:extLst>
      <p:ext uri="{BB962C8B-B14F-4D97-AF65-F5344CB8AC3E}">
        <p14:creationId xmlns:p14="http://schemas.microsoft.com/office/powerpoint/2010/main" val="1220183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Weather Results</a:t>
            </a:r>
            <a:r>
              <a:rPr lang="en-US" dirty="0" smtClean="0"/>
              <a:t/>
            </a:r>
            <a:br>
              <a:rPr lang="en-US" dirty="0" smtClean="0"/>
            </a:br>
            <a:endParaRPr lang="en-US" dirty="0"/>
          </a:p>
        </p:txBody>
      </p:sp>
      <p:sp>
        <p:nvSpPr>
          <p:cNvPr id="3" name="Content Placeholder 2"/>
          <p:cNvSpPr>
            <a:spLocks noGrp="1"/>
          </p:cNvSpPr>
          <p:nvPr>
            <p:ph idx="1"/>
          </p:nvPr>
        </p:nvSpPr>
        <p:spPr>
          <a:xfrm>
            <a:off x="838201" y="858634"/>
            <a:ext cx="11353800" cy="4351338"/>
          </a:xfrm>
        </p:spPr>
        <p:txBody>
          <a:bodyPr>
            <a:normAutofit/>
          </a:bodyPr>
          <a:lstStyle/>
          <a:p>
            <a:r>
              <a:rPr lang="en-US" sz="2400" dirty="0" smtClean="0">
                <a:solidFill>
                  <a:schemeClr val="accent5">
                    <a:lumMod val="75000"/>
                  </a:schemeClr>
                </a:solidFill>
                <a:latin typeface="Avenir Book" charset="0"/>
                <a:ea typeface="Avenir Book" charset="0"/>
                <a:cs typeface="Avenir Book" charset="0"/>
              </a:rPr>
              <a:t>San Diego, CA has a cold semi-arid (</a:t>
            </a:r>
            <a:r>
              <a:rPr lang="en-US" sz="2400" dirty="0" err="1" smtClean="0">
                <a:solidFill>
                  <a:schemeClr val="accent5">
                    <a:lumMod val="75000"/>
                  </a:schemeClr>
                </a:solidFill>
                <a:latin typeface="Avenir Book" charset="0"/>
                <a:ea typeface="Avenir Book" charset="0"/>
                <a:cs typeface="Avenir Book" charset="0"/>
              </a:rPr>
              <a:t>BSk</a:t>
            </a:r>
            <a:r>
              <a:rPr lang="en-US" sz="2400" dirty="0" smtClean="0">
                <a:solidFill>
                  <a:schemeClr val="accent5">
                    <a:lumMod val="75000"/>
                  </a:schemeClr>
                </a:solidFill>
                <a:latin typeface="Avenir Book" charset="0"/>
                <a:ea typeface="Avenir Book" charset="0"/>
                <a:cs typeface="Avenir Book" charset="0"/>
              </a:rPr>
              <a:t>) climate according to </a:t>
            </a:r>
            <a:r>
              <a:rPr lang="en-US" sz="2400" dirty="0" err="1" smtClean="0">
                <a:solidFill>
                  <a:schemeClr val="accent5">
                    <a:lumMod val="75000"/>
                  </a:schemeClr>
                </a:solidFill>
                <a:latin typeface="Avenir Book" charset="0"/>
                <a:ea typeface="Avenir Book" charset="0"/>
                <a:cs typeface="Avenir Book" charset="0"/>
              </a:rPr>
              <a:t>Köppen</a:t>
            </a:r>
            <a:r>
              <a:rPr lang="en-US" sz="2400" dirty="0" smtClean="0">
                <a:solidFill>
                  <a:schemeClr val="accent5">
                    <a:lumMod val="75000"/>
                  </a:schemeClr>
                </a:solidFill>
                <a:latin typeface="Avenir Book" charset="0"/>
                <a:ea typeface="Avenir Book" charset="0"/>
                <a:cs typeface="Avenir Book" charset="0"/>
              </a:rPr>
              <a:t>-Geiger classification. Its average temperature was 20ºC or 68ºF, humidity levels were not excessive and had barely any precipitation.</a:t>
            </a:r>
          </a:p>
          <a:p>
            <a:r>
              <a:rPr lang="en-US" sz="2400" dirty="0" smtClean="0">
                <a:solidFill>
                  <a:schemeClr val="accent5">
                    <a:lumMod val="75000"/>
                  </a:schemeClr>
                </a:solidFill>
                <a:latin typeface="Avenir Book" charset="0"/>
                <a:ea typeface="Avenir Book" charset="0"/>
                <a:cs typeface="Avenir Book" charset="0"/>
              </a:rPr>
              <a:t>Most of the cities, states and countries being compared to San Diego, CA, were not classified as cold semi-arid. </a:t>
            </a:r>
            <a:r>
              <a:rPr lang="en-US" sz="2400" dirty="0">
                <a:solidFill>
                  <a:schemeClr val="accent5">
                    <a:lumMod val="75000"/>
                  </a:schemeClr>
                </a:solidFill>
                <a:latin typeface="Avenir Book" charset="0"/>
                <a:ea typeface="Avenir Book" charset="0"/>
                <a:cs typeface="Avenir Book" charset="0"/>
              </a:rPr>
              <a:t>I</a:t>
            </a:r>
            <a:r>
              <a:rPr lang="en-US" sz="2400" dirty="0" smtClean="0">
                <a:solidFill>
                  <a:schemeClr val="accent5">
                    <a:lumMod val="75000"/>
                  </a:schemeClr>
                </a:solidFill>
                <a:latin typeface="Avenir Book" charset="0"/>
                <a:ea typeface="Avenir Book" charset="0"/>
                <a:cs typeface="Avenir Book" charset="0"/>
              </a:rPr>
              <a:t>n fact, the majority of the places individuals voted for (meaning where they originate from) have harsher conditions.</a:t>
            </a:r>
          </a:p>
          <a:p>
            <a:r>
              <a:rPr lang="en-US" sz="2400" dirty="0" smtClean="0">
                <a:solidFill>
                  <a:schemeClr val="accent5">
                    <a:lumMod val="75000"/>
                  </a:schemeClr>
                </a:solidFill>
                <a:latin typeface="Avenir Book" charset="0"/>
                <a:ea typeface="Avenir Book" charset="0"/>
                <a:cs typeface="Avenir Book" charset="0"/>
              </a:rPr>
              <a:t>The tables below contain the weather results from San Diego, CA during 2017.</a:t>
            </a:r>
          </a:p>
          <a:p>
            <a:endParaRPr lang="en-US" sz="2000" dirty="0" smtClean="0">
              <a:solidFill>
                <a:schemeClr val="accent5">
                  <a:lumMod val="75000"/>
                </a:schemeClr>
              </a:solidFill>
              <a:latin typeface="Avenir Book" charset="0"/>
              <a:ea typeface="Avenir Book" charset="0"/>
              <a:cs typeface="Avenir Book" charset="0"/>
            </a:endParaRPr>
          </a:p>
          <a:p>
            <a:endParaRPr lang="en-US" sz="2000" dirty="0" smtClean="0">
              <a:solidFill>
                <a:schemeClr val="accent5">
                  <a:lumMod val="75000"/>
                </a:schemeClr>
              </a:solidFill>
              <a:latin typeface="Avenir Book" charset="0"/>
              <a:ea typeface="Avenir Book" charset="0"/>
              <a:cs typeface="Avenir Book" charset="0"/>
            </a:endParaRPr>
          </a:p>
          <a:p>
            <a:endParaRPr lang="en-US" sz="2000" dirty="0" smtClean="0">
              <a:solidFill>
                <a:schemeClr val="accent5">
                  <a:lumMod val="75000"/>
                </a:schemeClr>
              </a:solidFill>
              <a:latin typeface="Avenir Book" charset="0"/>
              <a:ea typeface="Avenir Book" charset="0"/>
              <a:cs typeface="Avenir Book" charset="0"/>
            </a:endParaRPr>
          </a:p>
          <a:p>
            <a:endParaRPr lang="en-US" sz="2000" dirty="0">
              <a:solidFill>
                <a:schemeClr val="accent5">
                  <a:lumMod val="75000"/>
                </a:schemeClr>
              </a:solidFill>
              <a:latin typeface="Avenir Book" charset="0"/>
              <a:ea typeface="Avenir Book" charset="0"/>
              <a:cs typeface="Avenir Book" charset="0"/>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90625940"/>
              </p:ext>
            </p:extLst>
          </p:nvPr>
        </p:nvGraphicFramePr>
        <p:xfrm>
          <a:off x="6059714" y="3843793"/>
          <a:ext cx="4194629" cy="2732358"/>
        </p:xfrm>
        <a:graphic>
          <a:graphicData uri="http://schemas.openxmlformats.org/presentationml/2006/ole">
            <mc:AlternateContent xmlns:mc="http://schemas.openxmlformats.org/markup-compatibility/2006">
              <mc:Choice xmlns:v="urn:schemas-microsoft-com:vml" Requires="v">
                <p:oleObj spid="_x0000_s2103" name="Worksheet" r:id="rId4" imgW="6375400" imgH="4152900" progId="Excel.Sheet.12">
                  <p:embed/>
                </p:oleObj>
              </mc:Choice>
              <mc:Fallback>
                <p:oleObj name="Worksheet" r:id="rId4" imgW="6375400" imgH="4152900" progId="Excel.Sheet.12">
                  <p:embed/>
                  <p:pic>
                    <p:nvPicPr>
                      <p:cNvPr id="0" name=""/>
                      <p:cNvPicPr/>
                      <p:nvPr/>
                    </p:nvPicPr>
                    <p:blipFill>
                      <a:blip r:embed="rId5"/>
                      <a:stretch>
                        <a:fillRect/>
                      </a:stretch>
                    </p:blipFill>
                    <p:spPr>
                      <a:xfrm>
                        <a:off x="6059714" y="3843793"/>
                        <a:ext cx="4194629" cy="2732358"/>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584267857"/>
              </p:ext>
            </p:extLst>
          </p:nvPr>
        </p:nvGraphicFramePr>
        <p:xfrm>
          <a:off x="1422400" y="3843793"/>
          <a:ext cx="4201175" cy="2736622"/>
        </p:xfrm>
        <a:graphic>
          <a:graphicData uri="http://schemas.openxmlformats.org/presentationml/2006/ole">
            <mc:AlternateContent xmlns:mc="http://schemas.openxmlformats.org/markup-compatibility/2006">
              <mc:Choice xmlns:v="urn:schemas-microsoft-com:vml" Requires="v">
                <p:oleObj spid="_x0000_s2104" name="Worksheet" r:id="rId7" imgW="6375400" imgH="4152900" progId="Excel.Sheet.12">
                  <p:embed/>
                </p:oleObj>
              </mc:Choice>
              <mc:Fallback>
                <p:oleObj name="Worksheet" r:id="rId7" imgW="6375400" imgH="4152900" progId="Excel.Sheet.12">
                  <p:embed/>
                  <p:pic>
                    <p:nvPicPr>
                      <p:cNvPr id="0" name=""/>
                      <p:cNvPicPr/>
                      <p:nvPr/>
                    </p:nvPicPr>
                    <p:blipFill>
                      <a:blip r:embed="rId8"/>
                      <a:stretch>
                        <a:fillRect/>
                      </a:stretch>
                    </p:blipFill>
                    <p:spPr>
                      <a:xfrm>
                        <a:off x="1422400" y="3843793"/>
                        <a:ext cx="4201175" cy="2736622"/>
                      </a:xfrm>
                      <a:prstGeom prst="rect">
                        <a:avLst/>
                      </a:prstGeom>
                    </p:spPr>
                  </p:pic>
                </p:oleObj>
              </mc:Fallback>
            </mc:AlternateContent>
          </a:graphicData>
        </a:graphic>
      </p:graphicFrame>
    </p:spTree>
    <p:extLst>
      <p:ext uri="{BB962C8B-B14F-4D97-AF65-F5344CB8AC3E}">
        <p14:creationId xmlns:p14="http://schemas.microsoft.com/office/powerpoint/2010/main" val="5470926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What else can we observe?</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a:xfrm>
            <a:off x="838200" y="1200715"/>
            <a:ext cx="8028214" cy="3191669"/>
          </a:xfrm>
        </p:spPr>
        <p:txBody>
          <a:bodyPr>
            <a:noAutofit/>
          </a:bodyPr>
          <a:lstStyle/>
          <a:p>
            <a:r>
              <a:rPr lang="en-US" sz="2400" dirty="0" smtClean="0">
                <a:solidFill>
                  <a:schemeClr val="accent5">
                    <a:lumMod val="75000"/>
                  </a:schemeClr>
                </a:solidFill>
                <a:latin typeface="Avenir Book" charset="0"/>
                <a:ea typeface="Avenir Book" charset="0"/>
                <a:cs typeface="Avenir Book" charset="0"/>
              </a:rPr>
              <a:t>There </a:t>
            </a:r>
            <a:r>
              <a:rPr lang="en-US" sz="2400" dirty="0">
                <a:solidFill>
                  <a:schemeClr val="accent5">
                    <a:lumMod val="75000"/>
                  </a:schemeClr>
                </a:solidFill>
                <a:latin typeface="Avenir Book" charset="0"/>
                <a:ea typeface="Avenir Book" charset="0"/>
                <a:cs typeface="Avenir Book" charset="0"/>
              </a:rPr>
              <a:t>were more </a:t>
            </a:r>
            <a:r>
              <a:rPr lang="en-US" sz="2400" dirty="0" err="1">
                <a:solidFill>
                  <a:schemeClr val="accent5">
                    <a:lumMod val="75000"/>
                  </a:schemeClr>
                </a:solidFill>
                <a:latin typeface="Avenir Book" charset="0"/>
                <a:ea typeface="Avenir Book" charset="0"/>
                <a:cs typeface="Avenir Book" charset="0"/>
              </a:rPr>
              <a:t>UberX</a:t>
            </a:r>
            <a:r>
              <a:rPr lang="en-US" sz="2400" dirty="0">
                <a:solidFill>
                  <a:schemeClr val="accent5">
                    <a:lumMod val="75000"/>
                  </a:schemeClr>
                </a:solidFill>
                <a:latin typeface="Avenir Book" charset="0"/>
                <a:ea typeface="Avenir Book" charset="0"/>
                <a:cs typeface="Avenir Book" charset="0"/>
              </a:rPr>
              <a:t> requests than </a:t>
            </a:r>
            <a:r>
              <a:rPr lang="en-US" sz="2400" dirty="0" err="1">
                <a:solidFill>
                  <a:schemeClr val="accent5">
                    <a:lumMod val="75000"/>
                  </a:schemeClr>
                </a:solidFill>
                <a:latin typeface="Avenir Book" charset="0"/>
                <a:ea typeface="Avenir Book" charset="0"/>
                <a:cs typeface="Avenir Book" charset="0"/>
              </a:rPr>
              <a:t>UberPool</a:t>
            </a:r>
            <a:r>
              <a:rPr lang="en-US" sz="2400" dirty="0">
                <a:solidFill>
                  <a:schemeClr val="accent5">
                    <a:lumMod val="75000"/>
                  </a:schemeClr>
                </a:solidFill>
                <a:latin typeface="Avenir Book" charset="0"/>
                <a:ea typeface="Avenir Book" charset="0"/>
                <a:cs typeface="Avenir Book" charset="0"/>
              </a:rPr>
              <a:t> rides. Only December had more Pool rides</a:t>
            </a:r>
            <a:r>
              <a:rPr lang="en-US" sz="2400" dirty="0" smtClean="0">
                <a:solidFill>
                  <a:schemeClr val="accent5">
                    <a:lumMod val="75000"/>
                  </a:schemeClr>
                </a:solidFill>
                <a:latin typeface="Avenir Book" charset="0"/>
                <a:ea typeface="Avenir Book" charset="0"/>
                <a:cs typeface="Avenir Book" charset="0"/>
              </a:rPr>
              <a:t>.</a:t>
            </a:r>
          </a:p>
          <a:p>
            <a:r>
              <a:rPr lang="en-US" sz="2400" dirty="0" smtClean="0">
                <a:solidFill>
                  <a:schemeClr val="accent5">
                    <a:lumMod val="75000"/>
                  </a:schemeClr>
                </a:solidFill>
                <a:latin typeface="Avenir Book" charset="0"/>
                <a:ea typeface="Avenir Book" charset="0"/>
                <a:cs typeface="Avenir Book" charset="0"/>
              </a:rPr>
              <a:t>There were zero </a:t>
            </a:r>
            <a:r>
              <a:rPr lang="en-US" sz="2400" dirty="0" err="1" smtClean="0">
                <a:solidFill>
                  <a:schemeClr val="accent5">
                    <a:lumMod val="75000"/>
                  </a:schemeClr>
                </a:solidFill>
                <a:latin typeface="Avenir Book" charset="0"/>
                <a:ea typeface="Avenir Book" charset="0"/>
                <a:cs typeface="Avenir Book" charset="0"/>
              </a:rPr>
              <a:t>UberPool</a:t>
            </a:r>
            <a:r>
              <a:rPr lang="en-US" sz="2400" dirty="0" smtClean="0">
                <a:solidFill>
                  <a:schemeClr val="accent5">
                    <a:lumMod val="75000"/>
                  </a:schemeClr>
                </a:solidFill>
                <a:latin typeface="Avenir Book" charset="0"/>
                <a:ea typeface="Avenir Book" charset="0"/>
                <a:cs typeface="Avenir Book" charset="0"/>
              </a:rPr>
              <a:t> rides in May.</a:t>
            </a:r>
            <a:endParaRPr lang="en-US" sz="2400" dirty="0">
              <a:solidFill>
                <a:schemeClr val="accent5">
                  <a:lumMod val="75000"/>
                </a:schemeClr>
              </a:solidFill>
              <a:latin typeface="Avenir Book" charset="0"/>
              <a:ea typeface="Avenir Book" charset="0"/>
              <a:cs typeface="Avenir Book" charset="0"/>
            </a:endParaRPr>
          </a:p>
          <a:p>
            <a:endParaRPr lang="en-US" sz="1900" dirty="0">
              <a:solidFill>
                <a:schemeClr val="accent5">
                  <a:lumMod val="75000"/>
                </a:schemeClr>
              </a:solidFill>
              <a:latin typeface="Avenir Book" charset="0"/>
              <a:ea typeface="Avenir Book" charset="0"/>
              <a:cs typeface="Avenir Book" charset="0"/>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243190218"/>
              </p:ext>
            </p:extLst>
          </p:nvPr>
        </p:nvGraphicFramePr>
        <p:xfrm>
          <a:off x="838200" y="2526279"/>
          <a:ext cx="10515600" cy="4072506"/>
        </p:xfrm>
        <a:graphic>
          <a:graphicData uri="http://schemas.openxmlformats.org/presentationml/2006/ole">
            <mc:AlternateContent xmlns:mc="http://schemas.openxmlformats.org/markup-compatibility/2006">
              <mc:Choice xmlns:v="urn:schemas-microsoft-com:vml" Requires="v">
                <p:oleObj spid="_x0000_s3117" name="Worksheet" r:id="rId4" imgW="13055600" imgH="4203700" progId="Excel.Sheet.12">
                  <p:embed/>
                </p:oleObj>
              </mc:Choice>
              <mc:Fallback>
                <p:oleObj name="Worksheet" r:id="rId4" imgW="13055600" imgH="4203700" progId="Excel.Sheet.12">
                  <p:embed/>
                  <p:pic>
                    <p:nvPicPr>
                      <p:cNvPr id="0" name=""/>
                      <p:cNvPicPr/>
                      <p:nvPr/>
                    </p:nvPicPr>
                    <p:blipFill>
                      <a:blip r:embed="rId5"/>
                      <a:stretch>
                        <a:fillRect/>
                      </a:stretch>
                    </p:blipFill>
                    <p:spPr>
                      <a:xfrm>
                        <a:off x="838200" y="2526279"/>
                        <a:ext cx="10515600" cy="4072506"/>
                      </a:xfrm>
                      <a:prstGeom prst="rect">
                        <a:avLst/>
                      </a:prstGeom>
                    </p:spPr>
                  </p:pic>
                </p:oleObj>
              </mc:Fallback>
            </mc:AlternateContent>
          </a:graphicData>
        </a:graphic>
      </p:graphicFrame>
    </p:spTree>
    <p:extLst>
      <p:ext uri="{BB962C8B-B14F-4D97-AF65-F5344CB8AC3E}">
        <p14:creationId xmlns:p14="http://schemas.microsoft.com/office/powerpoint/2010/main" val="18727232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913</TotalTime>
  <Words>978</Words>
  <Application>Microsoft Macintosh PowerPoint</Application>
  <PresentationFormat>Widescreen</PresentationFormat>
  <Paragraphs>59</Paragraphs>
  <Slides>15</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2" baseType="lpstr">
      <vt:lpstr>Avenir Book</vt:lpstr>
      <vt:lpstr>Calibri</vt:lpstr>
      <vt:lpstr>Calibri Light</vt:lpstr>
      <vt:lpstr>Cambria Math</vt:lpstr>
      <vt:lpstr>Arial</vt:lpstr>
      <vt:lpstr>Office Theme</vt:lpstr>
      <vt:lpstr>Worksheet</vt:lpstr>
      <vt:lpstr>Uber Data Analysis Project</vt:lpstr>
      <vt:lpstr>What is Uber?</vt:lpstr>
      <vt:lpstr>What was the project about?</vt:lpstr>
      <vt:lpstr>What happened after 2017 was over?</vt:lpstr>
      <vt:lpstr>Survey Results</vt:lpstr>
      <vt:lpstr>Survey Results (Continued)</vt:lpstr>
      <vt:lpstr>Survey Results (Continued)</vt:lpstr>
      <vt:lpstr>Weather Results </vt:lpstr>
      <vt:lpstr>What else can we observe?</vt:lpstr>
      <vt:lpstr>What else can we observe? (Continued)</vt:lpstr>
      <vt:lpstr>What else can we observe? (Continued)</vt:lpstr>
      <vt:lpstr>One last observation! </vt:lpstr>
      <vt:lpstr>How can we use this in a real world application? Why should we care? </vt:lpstr>
      <vt:lpstr>THANKS FOR WATCHING!</vt:lpstr>
      <vt:lpstr>References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Leonardo Moctezuma Flores</dc:creator>
  <cp:lastModifiedBy>Leonardo Moctezuma Flores</cp:lastModifiedBy>
  <cp:revision>56</cp:revision>
  <dcterms:created xsi:type="dcterms:W3CDTF">2018-01-10T03:36:09Z</dcterms:created>
  <dcterms:modified xsi:type="dcterms:W3CDTF">2018-01-19T06:56:07Z</dcterms:modified>
</cp:coreProperties>
</file>

<file path=docProps/thumbnail.jpeg>
</file>